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90" r:id="rId5"/>
    <p:sldId id="291" r:id="rId6"/>
    <p:sldId id="306" r:id="rId7"/>
    <p:sldId id="260" r:id="rId8"/>
    <p:sldId id="266" r:id="rId9"/>
    <p:sldId id="261" r:id="rId10"/>
    <p:sldId id="269" r:id="rId11"/>
    <p:sldId id="262" r:id="rId12"/>
    <p:sldId id="263" r:id="rId13"/>
    <p:sldId id="267" r:id="rId14"/>
    <p:sldId id="268" r:id="rId15"/>
    <p:sldId id="265" r:id="rId16"/>
    <p:sldId id="270" r:id="rId17"/>
    <p:sldId id="274" r:id="rId18"/>
    <p:sldId id="280" r:id="rId19"/>
    <p:sldId id="279" r:id="rId20"/>
    <p:sldId id="281" r:id="rId21"/>
    <p:sldId id="287" r:id="rId22"/>
    <p:sldId id="277" r:id="rId23"/>
    <p:sldId id="283" r:id="rId24"/>
    <p:sldId id="288" r:id="rId25"/>
    <p:sldId id="271" r:id="rId26"/>
    <p:sldId id="258" r:id="rId27"/>
    <p:sldId id="259" r:id="rId28"/>
    <p:sldId id="286" r:id="rId29"/>
    <p:sldId id="289" r:id="rId30"/>
    <p:sldId id="278" r:id="rId31"/>
    <p:sldId id="308" r:id="rId32"/>
    <p:sldId id="272" r:id="rId33"/>
    <p:sldId id="301" r:id="rId34"/>
    <p:sldId id="303" r:id="rId35"/>
    <p:sldId id="309" r:id="rId36"/>
    <p:sldId id="275" r:id="rId37"/>
    <p:sldId id="305" r:id="rId38"/>
    <p:sldId id="302" r:id="rId39"/>
    <p:sldId id="304" r:id="rId40"/>
    <p:sldId id="310" r:id="rId41"/>
    <p:sldId id="276" r:id="rId42"/>
    <p:sldId id="292" r:id="rId43"/>
    <p:sldId id="311" r:id="rId44"/>
    <p:sldId id="293" r:id="rId45"/>
    <p:sldId id="297" r:id="rId46"/>
    <p:sldId id="298" r:id="rId47"/>
    <p:sldId id="300" r:id="rId48"/>
    <p:sldId id="299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0606"/>
    <a:srgbClr val="FFFFCC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3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9923E-E32C-4E56-80EC-716C7828F4A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F502378-F211-40C3-B48A-34281683B331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th-TH" sz="3600" b="1" dirty="0" smtClean="0">
              <a:solidFill>
                <a:schemeClr val="bg1"/>
              </a:solidFill>
            </a:rPr>
            <a:t>แนวทางปฏิบัติงานระดับมหาวิทยาลัย</a:t>
          </a:r>
          <a:endParaRPr lang="th-TH" sz="3600" b="1" dirty="0">
            <a:solidFill>
              <a:schemeClr val="bg1"/>
            </a:solidFill>
          </a:endParaRPr>
        </a:p>
      </dgm:t>
    </dgm:pt>
    <dgm:pt modelId="{8D2AF25B-FC4B-49EA-B27C-A62097F5DD4B}" type="parTrans" cxnId="{71EAAFE0-5CEF-4711-BE7F-093610493960}">
      <dgm:prSet/>
      <dgm:spPr/>
      <dgm:t>
        <a:bodyPr/>
        <a:lstStyle/>
        <a:p>
          <a:endParaRPr lang="th-TH"/>
        </a:p>
      </dgm:t>
    </dgm:pt>
    <dgm:pt modelId="{6E91264C-C2E3-43B9-8804-FFB6A71ABC91}" type="sibTrans" cxnId="{71EAAFE0-5CEF-4711-BE7F-093610493960}">
      <dgm:prSet/>
      <dgm:spPr/>
      <dgm:t>
        <a:bodyPr/>
        <a:lstStyle/>
        <a:p>
          <a:endParaRPr lang="th-TH"/>
        </a:p>
      </dgm:t>
    </dgm:pt>
    <dgm:pt modelId="{E4AE0652-CB4E-47B7-AEE9-3901139ADFFB}">
      <dgm:prSet phldrT="[ข้อความ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th-TH" sz="4000" b="1" dirty="0" smtClean="0">
              <a:solidFill>
                <a:schemeClr val="bg1"/>
              </a:solidFill>
            </a:rPr>
            <a:t>แนวทางปฏิบัติงานระดับคณะ</a:t>
          </a:r>
          <a:endParaRPr lang="th-TH" sz="4000" b="1" dirty="0">
            <a:solidFill>
              <a:schemeClr val="bg1"/>
            </a:solidFill>
          </a:endParaRPr>
        </a:p>
      </dgm:t>
    </dgm:pt>
    <dgm:pt modelId="{5EA11C21-72A9-4A31-B390-44D7E6368E0D}" type="parTrans" cxnId="{A8536409-5C93-49D7-B2BC-7C48633BC355}">
      <dgm:prSet/>
      <dgm:spPr/>
      <dgm:t>
        <a:bodyPr/>
        <a:lstStyle/>
        <a:p>
          <a:endParaRPr lang="th-TH"/>
        </a:p>
      </dgm:t>
    </dgm:pt>
    <dgm:pt modelId="{AE4A33C6-C417-4602-9365-552B95057CD4}" type="sibTrans" cxnId="{A8536409-5C93-49D7-B2BC-7C48633BC355}">
      <dgm:prSet/>
      <dgm:spPr/>
      <dgm:t>
        <a:bodyPr/>
        <a:lstStyle/>
        <a:p>
          <a:endParaRPr lang="th-TH"/>
        </a:p>
      </dgm:t>
    </dgm:pt>
    <dgm:pt modelId="{63320B9C-ABA8-4B45-81D8-D4827C3D2052}">
      <dgm:prSet custT="1"/>
      <dgm:spPr>
        <a:noFill/>
        <a:ln>
          <a:noFill/>
        </a:ln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การบูร</a:t>
          </a:r>
          <a:r>
            <a:rPr lang="th-TH" sz="2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ณา</a:t>
          </a:r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การบริการวิชาการ กับการสอน    การวิจัย</a:t>
          </a:r>
          <a:endParaRPr lang="th-TH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n-cs"/>
          </a:endParaRPr>
        </a:p>
      </dgm:t>
    </dgm:pt>
    <dgm:pt modelId="{5511D8F6-386C-4F25-BBA2-D07FA554BE19}" type="parTrans" cxnId="{EC32C6F0-CCC7-4DE1-BD79-0352D1A5BEF7}">
      <dgm:prSet/>
      <dgm:spPr/>
      <dgm:t>
        <a:bodyPr/>
        <a:lstStyle/>
        <a:p>
          <a:endParaRPr lang="th-TH"/>
        </a:p>
      </dgm:t>
    </dgm:pt>
    <dgm:pt modelId="{1A4086AF-FE06-45B2-B4AD-F0BA0658A331}" type="sibTrans" cxnId="{EC32C6F0-CCC7-4DE1-BD79-0352D1A5BEF7}">
      <dgm:prSet/>
      <dgm:spPr/>
      <dgm:t>
        <a:bodyPr/>
        <a:lstStyle/>
        <a:p>
          <a:endParaRPr lang="th-TH"/>
        </a:p>
      </dgm:t>
    </dgm:pt>
    <dgm:pt modelId="{295D8ADE-87AD-4E88-8ADD-EDB9D743E228}" type="pres">
      <dgm:prSet presAssocID="{1A49923E-E32C-4E56-80EC-716C7828F4A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F7A29A25-9E6C-4E2A-BC0E-ADEBF240A3F2}" type="pres">
      <dgm:prSet presAssocID="{1A49923E-E32C-4E56-80EC-716C7828F4AE}" presName="pyramid" presStyleLbl="node1" presStyleIdx="0" presStyleCnt="1" custLinFactNeighborX="-75701" custLinFactNeighborY="300"/>
      <dgm:spPr>
        <a:solidFill>
          <a:srgbClr val="0070C0"/>
        </a:solidFill>
      </dgm:spPr>
    </dgm:pt>
    <dgm:pt modelId="{B2E70406-8AA5-4305-8FFD-65D284072557}" type="pres">
      <dgm:prSet presAssocID="{1A49923E-E32C-4E56-80EC-716C7828F4AE}" presName="theList" presStyleCnt="0"/>
      <dgm:spPr/>
    </dgm:pt>
    <dgm:pt modelId="{8FC1D29D-CB29-401D-ACAD-5FC1EBC86969}" type="pres">
      <dgm:prSet presAssocID="{5F502378-F211-40C3-B48A-34281683B331}" presName="aNode" presStyleLbl="fgAcc1" presStyleIdx="0" presStyleCnt="3" custScaleX="280002" custLinFactY="3325" custLinFactNeighborX="11230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EA7E54-09F1-4182-B9CC-E84AD4400CCA}" type="pres">
      <dgm:prSet presAssocID="{5F502378-F211-40C3-B48A-34281683B331}" presName="aSpace" presStyleCnt="0"/>
      <dgm:spPr/>
    </dgm:pt>
    <dgm:pt modelId="{79E6AACC-F7BF-4DBD-AC75-1684CD3CB15E}" type="pres">
      <dgm:prSet presAssocID="{E4AE0652-CB4E-47B7-AEE9-3901139ADFFB}" presName="aNode" presStyleLbl="fgAcc1" presStyleIdx="1" presStyleCnt="3" custScaleX="245001" custScaleY="80845" custLinFactY="33401" custLinFactNeighborX="35268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0247D8-EF00-41CE-A194-81B2FE735887}" type="pres">
      <dgm:prSet presAssocID="{E4AE0652-CB4E-47B7-AEE9-3901139ADFFB}" presName="aSpace" presStyleCnt="0"/>
      <dgm:spPr/>
    </dgm:pt>
    <dgm:pt modelId="{9E9EF507-171D-4CB6-A8F6-AA232A9B5993}" type="pres">
      <dgm:prSet presAssocID="{63320B9C-ABA8-4B45-81D8-D4827C3D2052}" presName="aNode" presStyleLbl="fgAcc1" presStyleIdx="2" presStyleCnt="3" custAng="0" custLinFactX="-30309" custLinFactNeighborX="-100000" custLinFactNeighborY="385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F27EDA-4CC0-4946-879B-F3CCCBEF65D2}" type="pres">
      <dgm:prSet presAssocID="{63320B9C-ABA8-4B45-81D8-D4827C3D2052}" presName="aSpace" presStyleCnt="0"/>
      <dgm:spPr/>
    </dgm:pt>
  </dgm:ptLst>
  <dgm:cxnLst>
    <dgm:cxn modelId="{83556303-3B50-473E-87A7-62F362FCE853}" type="presOf" srcId="{1A49923E-E32C-4E56-80EC-716C7828F4AE}" destId="{295D8ADE-87AD-4E88-8ADD-EDB9D743E228}" srcOrd="0" destOrd="0" presId="urn:microsoft.com/office/officeart/2005/8/layout/pyramid2"/>
    <dgm:cxn modelId="{2E3F58A0-5A68-4FDE-BAE7-299B0099F5A3}" type="presOf" srcId="{5F502378-F211-40C3-B48A-34281683B331}" destId="{8FC1D29D-CB29-401D-ACAD-5FC1EBC86969}" srcOrd="0" destOrd="0" presId="urn:microsoft.com/office/officeart/2005/8/layout/pyramid2"/>
    <dgm:cxn modelId="{A8536409-5C93-49D7-B2BC-7C48633BC355}" srcId="{1A49923E-E32C-4E56-80EC-716C7828F4AE}" destId="{E4AE0652-CB4E-47B7-AEE9-3901139ADFFB}" srcOrd="1" destOrd="0" parTransId="{5EA11C21-72A9-4A31-B390-44D7E6368E0D}" sibTransId="{AE4A33C6-C417-4602-9365-552B95057CD4}"/>
    <dgm:cxn modelId="{E48DF85B-D40F-4AB2-9D4F-A944318C698C}" type="presOf" srcId="{63320B9C-ABA8-4B45-81D8-D4827C3D2052}" destId="{9E9EF507-171D-4CB6-A8F6-AA232A9B5993}" srcOrd="0" destOrd="0" presId="urn:microsoft.com/office/officeart/2005/8/layout/pyramid2"/>
    <dgm:cxn modelId="{71EAAFE0-5CEF-4711-BE7F-093610493960}" srcId="{1A49923E-E32C-4E56-80EC-716C7828F4AE}" destId="{5F502378-F211-40C3-B48A-34281683B331}" srcOrd="0" destOrd="0" parTransId="{8D2AF25B-FC4B-49EA-B27C-A62097F5DD4B}" sibTransId="{6E91264C-C2E3-43B9-8804-FFB6A71ABC91}"/>
    <dgm:cxn modelId="{EC32C6F0-CCC7-4DE1-BD79-0352D1A5BEF7}" srcId="{1A49923E-E32C-4E56-80EC-716C7828F4AE}" destId="{63320B9C-ABA8-4B45-81D8-D4827C3D2052}" srcOrd="2" destOrd="0" parTransId="{5511D8F6-386C-4F25-BBA2-D07FA554BE19}" sibTransId="{1A4086AF-FE06-45B2-B4AD-F0BA0658A331}"/>
    <dgm:cxn modelId="{A5C0462C-DF1C-45E8-B718-7DBB0C695604}" type="presOf" srcId="{E4AE0652-CB4E-47B7-AEE9-3901139ADFFB}" destId="{79E6AACC-F7BF-4DBD-AC75-1684CD3CB15E}" srcOrd="0" destOrd="0" presId="urn:microsoft.com/office/officeart/2005/8/layout/pyramid2"/>
    <dgm:cxn modelId="{35C489EC-D12F-4F05-9A56-82E29C2E9CC3}" type="presParOf" srcId="{295D8ADE-87AD-4E88-8ADD-EDB9D743E228}" destId="{F7A29A25-9E6C-4E2A-BC0E-ADEBF240A3F2}" srcOrd="0" destOrd="0" presId="urn:microsoft.com/office/officeart/2005/8/layout/pyramid2"/>
    <dgm:cxn modelId="{6948A06D-C77E-4594-A6B9-EB94879D6E12}" type="presParOf" srcId="{295D8ADE-87AD-4E88-8ADD-EDB9D743E228}" destId="{B2E70406-8AA5-4305-8FFD-65D284072557}" srcOrd="1" destOrd="0" presId="urn:microsoft.com/office/officeart/2005/8/layout/pyramid2"/>
    <dgm:cxn modelId="{8DE2D70C-E108-4DEF-A838-DAC31B61C96C}" type="presParOf" srcId="{B2E70406-8AA5-4305-8FFD-65D284072557}" destId="{8FC1D29D-CB29-401D-ACAD-5FC1EBC86969}" srcOrd="0" destOrd="0" presId="urn:microsoft.com/office/officeart/2005/8/layout/pyramid2"/>
    <dgm:cxn modelId="{BDEF736C-AEA6-40BE-A244-AC4D5A7771FB}" type="presParOf" srcId="{B2E70406-8AA5-4305-8FFD-65D284072557}" destId="{51EA7E54-09F1-4182-B9CC-E84AD4400CCA}" srcOrd="1" destOrd="0" presId="urn:microsoft.com/office/officeart/2005/8/layout/pyramid2"/>
    <dgm:cxn modelId="{65E03C76-4686-486B-9F24-CBF5766B78E4}" type="presParOf" srcId="{B2E70406-8AA5-4305-8FFD-65D284072557}" destId="{79E6AACC-F7BF-4DBD-AC75-1684CD3CB15E}" srcOrd="2" destOrd="0" presId="urn:microsoft.com/office/officeart/2005/8/layout/pyramid2"/>
    <dgm:cxn modelId="{46B952EB-4B0A-4798-8247-7470B3B38044}" type="presParOf" srcId="{B2E70406-8AA5-4305-8FFD-65D284072557}" destId="{B90247D8-EF00-41CE-A194-81B2FE735887}" srcOrd="3" destOrd="0" presId="urn:microsoft.com/office/officeart/2005/8/layout/pyramid2"/>
    <dgm:cxn modelId="{AA572AC7-52F8-46C7-BB74-E8AF2DD9BE9F}" type="presParOf" srcId="{B2E70406-8AA5-4305-8FFD-65D284072557}" destId="{9E9EF507-171D-4CB6-A8F6-AA232A9B5993}" srcOrd="4" destOrd="0" presId="urn:microsoft.com/office/officeart/2005/8/layout/pyramid2"/>
    <dgm:cxn modelId="{661013C0-1694-440E-8E4C-BA6131DBAA2F}" type="presParOf" srcId="{B2E70406-8AA5-4305-8FFD-65D284072557}" destId="{52F27EDA-4CC0-4946-879B-F3CCCBEF65D2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40919"/>
            <a:ext cx="7772400" cy="685899"/>
          </a:xfrm>
        </p:spPr>
        <p:txBody>
          <a:bodyPr/>
          <a:lstStyle>
            <a:lvl1pPr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82802"/>
            <a:ext cx="6400800" cy="52119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47A8-46E1-492B-B94A-0FADBE6466E4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61B-D552-424D-A087-221DE0C4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57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760" y="205979"/>
            <a:ext cx="6275040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760" y="1200151"/>
            <a:ext cx="6275040" cy="339447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47A8-46E1-492B-B94A-0FADBE6466E4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61B-D552-424D-A087-221DE0C4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47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9623"/>
            <a:ext cx="8229600" cy="3175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47A8-46E1-492B-B94A-0FADBE6466E4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61B-D552-424D-A087-221DE0C4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06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283718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47A8-46E1-492B-B94A-0FADBE6466E4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61B-D552-424D-A087-221DE0C4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99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95704"/>
            <a:ext cx="7177135" cy="41341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42646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898860"/>
            <a:ext cx="4040188" cy="2276294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6" y="142646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6" y="1898860"/>
            <a:ext cx="4041775" cy="2276294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47A8-46E1-492B-B94A-0FADBE6466E4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A61B-D552-424D-A087-221DE0C4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1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957553"/>
            <a:ext cx="8572560" cy="685899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การบูร</a:t>
            </a:r>
            <a:r>
              <a:rPr lang="th-TH" sz="6000" b="1" dirty="0" err="1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ณา</a:t>
            </a:r>
            <a:r>
              <a:rPr lang="th-TH" sz="6000" b="1" dirty="0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การงานบริการวิชาการ การสอน และการวิจัย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4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Untitled-1-small.jpg"/>
          <p:cNvPicPr>
            <a:picLocks noChangeAspect="1"/>
          </p:cNvPicPr>
          <p:nvPr/>
        </p:nvPicPr>
        <p:blipFill>
          <a:blip r:embed="rId2"/>
          <a:srcRect l="36168" t="36433" r="9161" b="46671"/>
          <a:stretch>
            <a:fillRect/>
          </a:stretch>
        </p:blipFill>
        <p:spPr bwMode="auto">
          <a:xfrm>
            <a:off x="0" y="0"/>
            <a:ext cx="4673576" cy="4830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6867" name="AutoShape 2"/>
          <p:cNvSpPr>
            <a:spLocks/>
          </p:cNvSpPr>
          <p:nvPr/>
        </p:nvSpPr>
        <p:spPr bwMode="auto">
          <a:xfrm flipH="1">
            <a:off x="2749228" y="-9209"/>
            <a:ext cx="6394772" cy="51527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pic>
        <p:nvPicPr>
          <p:cNvPr id="3076" name="Picture 3" descr="imag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835" y="366676"/>
            <a:ext cx="9151814" cy="4780173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6869" name="AutoShape 4"/>
          <p:cNvSpPr>
            <a:spLocks/>
          </p:cNvSpPr>
          <p:nvPr/>
        </p:nvSpPr>
        <p:spPr bwMode="auto">
          <a:xfrm>
            <a:off x="301377" y="1053982"/>
            <a:ext cx="8523387" cy="36659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0" y="369187"/>
            <a:ext cx="91440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0"/>
            <a:headEnd/>
            <a:tailEnd/>
          </a:ln>
        </p:spPr>
        <p:txBody>
          <a:bodyPr lIns="60129" tIns="30064" rIns="60129" bIns="30064"/>
          <a:lstStyle/>
          <a:p>
            <a:endParaRPr lang="th-TH"/>
          </a:p>
        </p:txBody>
      </p:sp>
      <p:sp>
        <p:nvSpPr>
          <p:cNvPr id="36871" name="AutoShape 9"/>
          <p:cNvSpPr>
            <a:spLocks/>
          </p:cNvSpPr>
          <p:nvPr/>
        </p:nvSpPr>
        <p:spPr bwMode="auto">
          <a:xfrm>
            <a:off x="-15627" y="357467"/>
            <a:ext cx="9144000" cy="47860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6872" name="สี่เหลี่ยมผืนผ้า 2"/>
          <p:cNvSpPr>
            <a:spLocks noChangeArrowheads="1"/>
          </p:cNvSpPr>
          <p:nvPr/>
        </p:nvSpPr>
        <p:spPr bwMode="auto">
          <a:xfrm>
            <a:off x="4286248" y="-84704"/>
            <a:ext cx="4493865" cy="5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0" tIns="40815" rIns="81630" bIns="40815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3.1 การบริการวิชาการแก่สังคม</a:t>
            </a:r>
            <a:r>
              <a:rPr lang="th-TH" sz="2800" b="1" u="sng" dirty="0">
                <a:latin typeface="TH SarabunPSK" pitchFamily="34" charset="-34"/>
                <a:cs typeface="TH SarabunPSK" pitchFamily="34" charset="-34"/>
              </a:rPr>
              <a:t>ระดับคณะ </a:t>
            </a:r>
          </a:p>
        </p:txBody>
      </p:sp>
      <p:sp>
        <p:nvSpPr>
          <p:cNvPr id="36873" name="สี่เหลี่ยมผืนผ้า 1"/>
          <p:cNvSpPr>
            <a:spLocks noChangeArrowheads="1"/>
          </p:cNvSpPr>
          <p:nvPr/>
        </p:nvSpPr>
        <p:spPr bwMode="auto">
          <a:xfrm>
            <a:off x="485581" y="285734"/>
            <a:ext cx="8229823" cy="50068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81630" tIns="40815" rIns="81630" bIns="40815">
            <a:spAutoFit/>
          </a:bodyPr>
          <a:lstStyle/>
          <a:p>
            <a:pPr algn="thaiDist"/>
            <a:r>
              <a:rPr lang="th-TH" sz="3200" b="1" dirty="0"/>
              <a:t>การบริการวิชาการเป็นภารกิจหลักอีกอย่างหนึ่งของสถาบันอุดมศึกษา </a:t>
            </a:r>
            <a:r>
              <a:rPr lang="th-TH" sz="3200" b="1" dirty="0" smtClean="0"/>
              <a:t>คณะ/สถาบันควร</a:t>
            </a:r>
            <a:r>
              <a:rPr lang="th-TH" sz="3200" b="1" dirty="0"/>
              <a:t>คำนึงถึงกระบวนการในการให้บริการ วิชาการแก่สังคม โดยศึกษาความต้องการของกลุ่มเป้าหมายนำมาจัดทำแผนบริการวิชาการประจำปีทั้งการบริการวิชาการที่ทำให้ เกิดรายได้และการบริการวิชาการที่คณะจัดทำเพื่อสร้างประโยชน์แก่ชุมชน โดยมีการประเมินความสำเร็จของการบริการวิชาการ และนำมาจัดทำเป็น</a:t>
            </a:r>
            <a:r>
              <a:rPr lang="th-TH" sz="3200" b="1" u="sng" dirty="0">
                <a:solidFill>
                  <a:srgbClr val="FF0000"/>
                </a:solidFill>
              </a:rPr>
              <a:t>แผนเพื่อพัฒนาการเรียนการสอนแก่นักศึกษาให้มีประสบการณ์จากสภาพจริงและนำมาใช้ประโยชน์จน</a:t>
            </a:r>
            <a:r>
              <a:rPr lang="th-TH" sz="3200" b="1" u="sng" dirty="0" smtClean="0">
                <a:solidFill>
                  <a:srgbClr val="FF0000"/>
                </a:solidFill>
              </a:rPr>
              <a:t>เกิดผลลัพธ์</a:t>
            </a:r>
            <a:r>
              <a:rPr lang="th-TH" sz="3200" b="1" dirty="0"/>
              <a:t>ที่สร้างความพึงพอใจต่อชุมชนและสังคมอย่างต่อเนื่องและยั่งยืน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Untitled-1-small.jpg"/>
          <p:cNvPicPr>
            <a:picLocks noChangeAspect="1"/>
          </p:cNvPicPr>
          <p:nvPr/>
        </p:nvPicPr>
        <p:blipFill>
          <a:blip r:embed="rId2"/>
          <a:srcRect l="36168" t="36433" r="9161" b="46671"/>
          <a:stretch>
            <a:fillRect/>
          </a:stretch>
        </p:blipFill>
        <p:spPr bwMode="auto">
          <a:xfrm>
            <a:off x="0" y="0"/>
            <a:ext cx="4673576" cy="4830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7891" name="AutoShape 2"/>
          <p:cNvSpPr>
            <a:spLocks/>
          </p:cNvSpPr>
          <p:nvPr/>
        </p:nvSpPr>
        <p:spPr bwMode="auto">
          <a:xfrm flipH="1">
            <a:off x="2749228" y="-9209"/>
            <a:ext cx="6394772" cy="51527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pic>
        <p:nvPicPr>
          <p:cNvPr id="3076" name="Picture 3" descr="imag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65" y="366676"/>
            <a:ext cx="9151814" cy="4780173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7893" name="AutoShape 4"/>
          <p:cNvSpPr>
            <a:spLocks/>
          </p:cNvSpPr>
          <p:nvPr/>
        </p:nvSpPr>
        <p:spPr bwMode="auto">
          <a:xfrm>
            <a:off x="301377" y="1053982"/>
            <a:ext cx="8523387" cy="36659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0" y="369187"/>
            <a:ext cx="91440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0"/>
            <a:headEnd/>
            <a:tailEnd/>
          </a:ln>
        </p:spPr>
        <p:txBody>
          <a:bodyPr lIns="60129" tIns="30064" rIns="60129" bIns="30064"/>
          <a:lstStyle/>
          <a:p>
            <a:endParaRPr lang="th-TH"/>
          </a:p>
        </p:txBody>
      </p:sp>
      <p:sp>
        <p:nvSpPr>
          <p:cNvPr id="37895" name="AutoShape 9"/>
          <p:cNvSpPr>
            <a:spLocks/>
          </p:cNvSpPr>
          <p:nvPr/>
        </p:nvSpPr>
        <p:spPr bwMode="auto">
          <a:xfrm>
            <a:off x="0" y="357467"/>
            <a:ext cx="9144000" cy="47860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7896" name="สี่เหลี่ยมผืนผ้า 2"/>
          <p:cNvSpPr>
            <a:spLocks noChangeArrowheads="1"/>
          </p:cNvSpPr>
          <p:nvPr/>
        </p:nvSpPr>
        <p:spPr bwMode="auto">
          <a:xfrm>
            <a:off x="433090" y="323029"/>
            <a:ext cx="6366867" cy="60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0" tIns="40815" rIns="81630" bIns="40815">
            <a:spAutoFit/>
          </a:bodyPr>
          <a:lstStyle/>
          <a:p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3.1 การบริการวิชาการแก่สังคม</a:t>
            </a:r>
            <a:r>
              <a:rPr lang="th-TH" sz="3400" b="1" u="sng" dirty="0">
                <a:latin typeface="TH SarabunPSK" pitchFamily="34" charset="-34"/>
                <a:cs typeface="TH SarabunPSK" pitchFamily="34" charset="-34"/>
              </a:rPr>
              <a:t>ระดับคณะ </a:t>
            </a:r>
          </a:p>
        </p:txBody>
      </p:sp>
      <p:sp>
        <p:nvSpPr>
          <p:cNvPr id="37897" name="สี่เหลี่ยมผืนผ้า 1"/>
          <p:cNvSpPr>
            <a:spLocks noChangeArrowheads="1"/>
          </p:cNvSpPr>
          <p:nvPr/>
        </p:nvSpPr>
        <p:spPr bwMode="auto">
          <a:xfrm>
            <a:off x="453182" y="978675"/>
            <a:ext cx="8547974" cy="40219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81630" tIns="40815" rIns="81630" bIns="40815">
            <a:spAutoFit/>
          </a:bodyPr>
          <a:lstStyle/>
          <a:p>
            <a:pPr marL="361950" indent="-361950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จัดทำ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ผนการบริการวิชาการประจำปีที่สอดคล้องกับความต้องการของสังคมและกำหนดตัวบ่งชี้วัดความสำเร็จในระดับแผนและ โครงการบริการวิชาการแก่สังคมและเสนอกรรมการประจำคณะ เพื่อพิจารณาอนุมัติ </a:t>
            </a:r>
          </a:p>
          <a:p>
            <a:pPr marL="361950" indent="-36195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2. โครงการบริการวิชาการแก่สังคมตามแผน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มีการจัดทำแผนการใช้ประโยชน์จากการบริการวิชาการเพื่อให้เกิดผลต่อการพัฒนานักศึกษา ชุมชน หรือสังคม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61950" indent="-36195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3. โครงการบริการวิชาการแก่สังคมในข้อ 1 อย่างน้อยต้องมีโครงการที่บริการแบบให้เปล่า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Untitled-1-small.jpg"/>
          <p:cNvPicPr>
            <a:picLocks noChangeAspect="1"/>
          </p:cNvPicPr>
          <p:nvPr/>
        </p:nvPicPr>
        <p:blipFill>
          <a:blip r:embed="rId2"/>
          <a:srcRect l="36168" t="36433" r="9161" b="46671"/>
          <a:stretch>
            <a:fillRect/>
          </a:stretch>
        </p:blipFill>
        <p:spPr bwMode="auto">
          <a:xfrm>
            <a:off x="0" y="0"/>
            <a:ext cx="4673576" cy="4830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8915" name="AutoShape 2"/>
          <p:cNvSpPr>
            <a:spLocks/>
          </p:cNvSpPr>
          <p:nvPr/>
        </p:nvSpPr>
        <p:spPr bwMode="auto">
          <a:xfrm flipH="1">
            <a:off x="2749228" y="-9209"/>
            <a:ext cx="6394772" cy="51527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pic>
        <p:nvPicPr>
          <p:cNvPr id="3076" name="Picture 3" descr="imag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65" y="366676"/>
            <a:ext cx="9151814" cy="4780173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8917" name="AutoShape 4"/>
          <p:cNvSpPr>
            <a:spLocks/>
          </p:cNvSpPr>
          <p:nvPr/>
        </p:nvSpPr>
        <p:spPr bwMode="auto">
          <a:xfrm>
            <a:off x="301377" y="1053982"/>
            <a:ext cx="8523387" cy="36659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0" y="369187"/>
            <a:ext cx="91440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0"/>
            <a:headEnd/>
            <a:tailEnd/>
          </a:ln>
        </p:spPr>
        <p:txBody>
          <a:bodyPr lIns="60129" tIns="30064" rIns="60129" bIns="30064"/>
          <a:lstStyle/>
          <a:p>
            <a:endParaRPr lang="th-TH"/>
          </a:p>
        </p:txBody>
      </p:sp>
      <p:sp>
        <p:nvSpPr>
          <p:cNvPr id="38919" name="AutoShape 9"/>
          <p:cNvSpPr>
            <a:spLocks/>
          </p:cNvSpPr>
          <p:nvPr/>
        </p:nvSpPr>
        <p:spPr bwMode="auto">
          <a:xfrm>
            <a:off x="0" y="367513"/>
            <a:ext cx="9144000" cy="47860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395139" y="3483416"/>
          <a:ext cx="8321355" cy="142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271"/>
                <a:gridCol w="1664271"/>
                <a:gridCol w="1664271"/>
                <a:gridCol w="1664271"/>
                <a:gridCol w="1664271"/>
              </a:tblGrid>
              <a:tr h="389915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 3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 4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</a:t>
                      </a:r>
                      <a:r>
                        <a:rPr lang="th-TH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นน</a:t>
                      </a:r>
                      <a:r>
                        <a:rPr lang="en-US" sz="21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5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</a:tr>
              <a:tr h="1032852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1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 ข้อ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1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1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3-4 </a:t>
                      </a:r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1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1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6 </a:t>
                      </a:r>
                      <a:r>
                        <a:rPr lang="th-TH" sz="210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th-TH" sz="21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</a:tr>
            </a:tbl>
          </a:graphicData>
        </a:graphic>
      </p:graphicFrame>
      <p:sp>
        <p:nvSpPr>
          <p:cNvPr id="38940" name="สี่เหลี่ยมผืนผ้า 2"/>
          <p:cNvSpPr>
            <a:spLocks noChangeArrowheads="1"/>
          </p:cNvSpPr>
          <p:nvPr/>
        </p:nvSpPr>
        <p:spPr bwMode="auto">
          <a:xfrm>
            <a:off x="3734845" y="285734"/>
            <a:ext cx="5337749" cy="60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0" tIns="40815" rIns="81630" bIns="40815">
            <a:spAutoFit/>
          </a:bodyPr>
          <a:lstStyle/>
          <a:p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3.1 การบริการวิชาการแก่สังคม</a:t>
            </a:r>
            <a:r>
              <a:rPr lang="th-TH" sz="3400" b="1" u="sng" dirty="0">
                <a:latin typeface="TH SarabunPSK" pitchFamily="34" charset="-34"/>
                <a:cs typeface="TH SarabunPSK" pitchFamily="34" charset="-34"/>
              </a:rPr>
              <a:t>ระดับคณะ </a:t>
            </a:r>
          </a:p>
        </p:txBody>
      </p:sp>
      <p:sp>
        <p:nvSpPr>
          <p:cNvPr id="38941" name="สี่เหลี่ยมผืนผ้า 1"/>
          <p:cNvSpPr>
            <a:spLocks noChangeArrowheads="1"/>
          </p:cNvSpPr>
          <p:nvPr/>
        </p:nvSpPr>
        <p:spPr bwMode="auto">
          <a:xfrm>
            <a:off x="402953" y="928676"/>
            <a:ext cx="8270006" cy="25446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1630" tIns="40815" rIns="81630" bIns="40815">
            <a:spAutoFit/>
          </a:bodyPr>
          <a:lstStyle/>
          <a:p>
            <a:pPr marL="361950" indent="-36195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4. ประเมินความสำเร็จตามตัวบ่งชี้ของแผนและโครงการบริการวิชาการแก่สังคมในข้อ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 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นำเสนอกรรมการประจำคณะ เพื่อพิจารณา</a:t>
            </a:r>
          </a:p>
          <a:p>
            <a:pPr marL="361950" indent="-3619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. นำผลการประเมินตามข้อ 4 มาปรับปรุงแผนหรือพัฒนาการให้บริการวิชาการสังคม </a:t>
            </a:r>
          </a:p>
          <a:p>
            <a:pPr marL="361950" indent="-36195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6. คณะมีส่วนร่วมในการบริการวิชาการแก่สังคมในระดับสถาบัน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Untitled-1-small.jpg"/>
          <p:cNvPicPr>
            <a:picLocks noChangeAspect="1"/>
          </p:cNvPicPr>
          <p:nvPr/>
        </p:nvPicPr>
        <p:blipFill>
          <a:blip r:embed="rId2"/>
          <a:srcRect l="36168" t="36433" r="9161" b="46671"/>
          <a:stretch>
            <a:fillRect/>
          </a:stretch>
        </p:blipFill>
        <p:spPr bwMode="auto">
          <a:xfrm>
            <a:off x="0" y="0"/>
            <a:ext cx="4673576" cy="4830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5843" name="AutoShape 2"/>
          <p:cNvSpPr>
            <a:spLocks/>
          </p:cNvSpPr>
          <p:nvPr/>
        </p:nvSpPr>
        <p:spPr bwMode="auto">
          <a:xfrm flipH="1">
            <a:off x="2749228" y="-9209"/>
            <a:ext cx="6394772" cy="51527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pic>
        <p:nvPicPr>
          <p:cNvPr id="3076" name="Picture 3" descr="imag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835" y="366676"/>
            <a:ext cx="9151814" cy="4780173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5845" name="AutoShape 4"/>
          <p:cNvSpPr>
            <a:spLocks/>
          </p:cNvSpPr>
          <p:nvPr/>
        </p:nvSpPr>
        <p:spPr bwMode="auto">
          <a:xfrm>
            <a:off x="301377" y="1053982"/>
            <a:ext cx="8523387" cy="36659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0" y="369187"/>
            <a:ext cx="91440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0"/>
            <a:headEnd/>
            <a:tailEnd/>
          </a:ln>
        </p:spPr>
        <p:txBody>
          <a:bodyPr lIns="60129" tIns="30064" rIns="60129" bIns="30064"/>
          <a:lstStyle/>
          <a:p>
            <a:endParaRPr lang="th-TH"/>
          </a:p>
        </p:txBody>
      </p:sp>
      <p:sp>
        <p:nvSpPr>
          <p:cNvPr id="35847" name="AutoShape 9"/>
          <p:cNvSpPr>
            <a:spLocks/>
          </p:cNvSpPr>
          <p:nvPr/>
        </p:nvSpPr>
        <p:spPr bwMode="auto">
          <a:xfrm>
            <a:off x="0" y="357467"/>
            <a:ext cx="9144000" cy="47860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5848" name="AutoShape 20"/>
          <p:cNvSpPr>
            <a:spLocks noChangeArrowheads="1"/>
          </p:cNvSpPr>
          <p:nvPr/>
        </p:nvSpPr>
        <p:spPr bwMode="gray">
          <a:xfrm>
            <a:off x="428596" y="428610"/>
            <a:ext cx="8286807" cy="1484568"/>
          </a:xfrm>
          <a:prstGeom prst="roundRect">
            <a:avLst>
              <a:gd name="adj" fmla="val 1192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lIns="57393" tIns="28697" rIns="57393" bIns="28697" anchor="ctr"/>
          <a:lstStyle/>
          <a:p>
            <a:r>
              <a:rPr lang="th-TH" sz="4000" b="1" dirty="0" smtClean="0">
                <a:solidFill>
                  <a:srgbClr val="FFFFCC"/>
                </a:solidFill>
                <a:latin typeface="TH SarabunPSK" pitchFamily="34" charset="-34"/>
                <a:cs typeface="TH SarabunPSK" pitchFamily="34" charset="-34"/>
              </a:rPr>
              <a:t>คู่มือการประกันคุณภาพการศึกษาภายใน ระดับอุดมศึกษา</a:t>
            </a:r>
          </a:p>
          <a:p>
            <a:pPr algn="ctr"/>
            <a:r>
              <a:rPr lang="th-TH" sz="4000" b="1" dirty="0" smtClean="0">
                <a:solidFill>
                  <a:srgbClr val="FFFFCC"/>
                </a:solidFill>
                <a:latin typeface="TH SarabunPSK" pitchFamily="34" charset="-34"/>
                <a:cs typeface="TH SarabunPSK" pitchFamily="34" charset="-34"/>
              </a:rPr>
              <a:t>ฉบับปีการศึกษา 2557</a:t>
            </a:r>
            <a:endParaRPr lang="th-TH" sz="3800" b="1" dirty="0">
              <a:solidFill>
                <a:srgbClr val="FFFF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2357436"/>
            <a:ext cx="2714644" cy="523220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ระดับสถาบัน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3357568"/>
            <a:ext cx="3071834" cy="46166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การบริการวิชาการ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4282873"/>
            <a:ext cx="3714776" cy="646331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3.1 การบริการวิชาการแก่สังคม เกณฑ์มาตรฐาน 6 ข้อ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ลูกศรลง 14"/>
          <p:cNvSpPr/>
          <p:nvPr/>
        </p:nvSpPr>
        <p:spPr>
          <a:xfrm>
            <a:off x="4000496" y="2000246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ลง 18"/>
          <p:cNvSpPr/>
          <p:nvPr/>
        </p:nvSpPr>
        <p:spPr>
          <a:xfrm>
            <a:off x="4071934" y="2928940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ลง 19"/>
          <p:cNvSpPr/>
          <p:nvPr/>
        </p:nvSpPr>
        <p:spPr>
          <a:xfrm>
            <a:off x="4143372" y="3857634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Untitled-1-small.jpg"/>
          <p:cNvPicPr>
            <a:picLocks noChangeAspect="1"/>
          </p:cNvPicPr>
          <p:nvPr/>
        </p:nvPicPr>
        <p:blipFill>
          <a:blip r:embed="rId2"/>
          <a:srcRect l="36168" t="36433" r="9161" b="46671"/>
          <a:stretch>
            <a:fillRect/>
          </a:stretch>
        </p:blipFill>
        <p:spPr bwMode="auto">
          <a:xfrm>
            <a:off x="0" y="0"/>
            <a:ext cx="4673576" cy="4830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9939" name="AutoShape 2"/>
          <p:cNvSpPr>
            <a:spLocks/>
          </p:cNvSpPr>
          <p:nvPr/>
        </p:nvSpPr>
        <p:spPr bwMode="auto">
          <a:xfrm flipH="1">
            <a:off x="2749228" y="-9209"/>
            <a:ext cx="6394772" cy="51527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pic>
        <p:nvPicPr>
          <p:cNvPr id="3076" name="Picture 3" descr="imag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65" y="366676"/>
            <a:ext cx="9151814" cy="4780173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9941" name="AutoShape 4"/>
          <p:cNvSpPr>
            <a:spLocks/>
          </p:cNvSpPr>
          <p:nvPr/>
        </p:nvSpPr>
        <p:spPr bwMode="auto">
          <a:xfrm>
            <a:off x="301377" y="1053982"/>
            <a:ext cx="8523387" cy="36659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0" y="369187"/>
            <a:ext cx="91440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0"/>
            <a:headEnd/>
            <a:tailEnd/>
          </a:ln>
        </p:spPr>
        <p:txBody>
          <a:bodyPr lIns="60129" tIns="30064" rIns="60129" bIns="30064"/>
          <a:lstStyle/>
          <a:p>
            <a:endParaRPr lang="th-TH"/>
          </a:p>
        </p:txBody>
      </p:sp>
      <p:sp>
        <p:nvSpPr>
          <p:cNvPr id="39943" name="AutoShape 9"/>
          <p:cNvSpPr>
            <a:spLocks/>
          </p:cNvSpPr>
          <p:nvPr/>
        </p:nvSpPr>
        <p:spPr bwMode="auto">
          <a:xfrm>
            <a:off x="0" y="357467"/>
            <a:ext cx="9144000" cy="47860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9944" name="สี่เหลี่ยมผืนผ้า 2"/>
          <p:cNvSpPr>
            <a:spLocks noChangeArrowheads="1"/>
          </p:cNvSpPr>
          <p:nvPr/>
        </p:nvSpPr>
        <p:spPr bwMode="auto">
          <a:xfrm>
            <a:off x="2655482" y="363689"/>
            <a:ext cx="6631426" cy="63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0" tIns="40815" rIns="81630" bIns="40815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3.1 การบริการวิชาการแก่สังคม</a:t>
            </a:r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ระดับสถาบัน</a:t>
            </a:r>
          </a:p>
        </p:txBody>
      </p:sp>
      <p:sp>
        <p:nvSpPr>
          <p:cNvPr id="39945" name="สี่เหลี่ยมผืนผ้า 1"/>
          <p:cNvSpPr>
            <a:spLocks noChangeArrowheads="1"/>
          </p:cNvSpPr>
          <p:nvPr/>
        </p:nvSpPr>
        <p:spPr bwMode="auto">
          <a:xfrm>
            <a:off x="463228" y="1135952"/>
            <a:ext cx="8285633" cy="32217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81630" tIns="40815" rIns="81630" bIns="40815">
            <a:spAutoFit/>
          </a:bodyPr>
          <a:lstStyle/>
          <a:p>
            <a:pPr marL="361950" indent="-361950"/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 กำหนด</a:t>
            </a: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ชุมชนหรือองค์การเป้าหมายของการให้บริการทางวิชาการแก่สังคมโดยมีความร่วมมือระหว่างคณะหรือหน่วยงาน เทียบเท่า </a:t>
            </a:r>
          </a:p>
          <a:p>
            <a:pPr marL="361950" indent="-36195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2. จัดทำแผนบริการวิชาการโดยมีส่วนร่วมจากชุมชนหรือองค์การเป้าหมายที่กำหนดในข้อ 1 </a:t>
            </a:r>
          </a:p>
          <a:p>
            <a:pPr marL="361950" indent="-36195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3. ชุมชนหรือองค์การเป้าหมายได้รับการพัฒนาและมีความเข้มแข็งที่มีหลักฐานที่ปรากฏชัดเจน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Untitled-1-small.jpg"/>
          <p:cNvPicPr>
            <a:picLocks noChangeAspect="1"/>
          </p:cNvPicPr>
          <p:nvPr/>
        </p:nvPicPr>
        <p:blipFill>
          <a:blip r:embed="rId2"/>
          <a:srcRect l="36168" t="36433" r="9161" b="46671"/>
          <a:stretch>
            <a:fillRect/>
          </a:stretch>
        </p:blipFill>
        <p:spPr bwMode="auto">
          <a:xfrm>
            <a:off x="0" y="0"/>
            <a:ext cx="4673576" cy="4830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40963" name="AutoShape 2"/>
          <p:cNvSpPr>
            <a:spLocks/>
          </p:cNvSpPr>
          <p:nvPr/>
        </p:nvSpPr>
        <p:spPr bwMode="auto">
          <a:xfrm flipH="1">
            <a:off x="2749228" y="-9209"/>
            <a:ext cx="6394772" cy="51527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pic>
        <p:nvPicPr>
          <p:cNvPr id="3076" name="Picture 3" descr="imag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65" y="366676"/>
            <a:ext cx="9151814" cy="4780173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0965" name="AutoShape 4"/>
          <p:cNvSpPr>
            <a:spLocks/>
          </p:cNvSpPr>
          <p:nvPr/>
        </p:nvSpPr>
        <p:spPr bwMode="auto">
          <a:xfrm>
            <a:off x="301377" y="1053982"/>
            <a:ext cx="8523387" cy="36659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0" y="369187"/>
            <a:ext cx="91440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0"/>
            <a:headEnd/>
            <a:tailEnd/>
          </a:ln>
        </p:spPr>
        <p:txBody>
          <a:bodyPr lIns="60129" tIns="30064" rIns="60129" bIns="30064"/>
          <a:lstStyle/>
          <a:p>
            <a:endParaRPr lang="th-TH"/>
          </a:p>
        </p:txBody>
      </p:sp>
      <p:sp>
        <p:nvSpPr>
          <p:cNvPr id="40967" name="AutoShape 9"/>
          <p:cNvSpPr>
            <a:spLocks/>
          </p:cNvSpPr>
          <p:nvPr/>
        </p:nvSpPr>
        <p:spPr bwMode="auto">
          <a:xfrm>
            <a:off x="0" y="357467"/>
            <a:ext cx="9144000" cy="47860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500034" y="4000510"/>
          <a:ext cx="8321355" cy="105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271"/>
                <a:gridCol w="1664271"/>
                <a:gridCol w="1664271"/>
                <a:gridCol w="1664271"/>
                <a:gridCol w="1664271"/>
              </a:tblGrid>
              <a:tr h="35776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คะแนน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3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4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คะแ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นน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5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</a:tr>
              <a:tr h="64709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3-4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มีการดำเนินการ</a:t>
                      </a:r>
                      <a:endParaRPr lang="en-US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6" marR="91436" marT="34223" marB="34223"/>
                </a:tc>
              </a:tr>
            </a:tbl>
          </a:graphicData>
        </a:graphic>
      </p:graphicFrame>
      <p:sp>
        <p:nvSpPr>
          <p:cNvPr id="40988" name="สี่เหลี่ยมผืนผ้า 1"/>
          <p:cNvSpPr>
            <a:spLocks noChangeArrowheads="1"/>
          </p:cNvSpPr>
          <p:nvPr/>
        </p:nvSpPr>
        <p:spPr bwMode="auto">
          <a:xfrm>
            <a:off x="471041" y="357172"/>
            <a:ext cx="8217545" cy="3529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81630" tIns="40815" rIns="81630" bIns="40815">
            <a:spAutoFit/>
          </a:bodyPr>
          <a:lstStyle/>
          <a:p>
            <a:pPr marL="361950" indent="-36195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4. ชุมชนหรือองค์การเป้าหมายดำเนินการพัฒนาตนเองอย่างต่อเนื่อง </a:t>
            </a:r>
          </a:p>
          <a:p>
            <a:pPr marL="361950" indent="-36195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5. สถาบันสามารถสร้างเครือข่ายความร่วมมือกับหน่วยงานภายนอกในการพัฒนาชุมชนหรือองค์การเป้าหมาย </a:t>
            </a:r>
          </a:p>
          <a:p>
            <a:pPr marL="361950" indent="-36195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6. ทุกคณะมีส่วนร่วมในการดำเนินการตามแผนบริการทางวิชาการแก่สังคมของสถาบันตามข้อ 2 โดยมีจำนวนอาจารย์เข้าร่วม ไม่น้อยกว่าร้อยละ 5 ของอาจารย์ทั้งหมดของสถาบัน ทั้งนี้ต้องมีอาจารย์มาจากทุกคณะ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00298" y="0"/>
            <a:ext cx="6275040" cy="85725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ประเด็นการบูร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การตามเกณฑ์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IQA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5984" y="857238"/>
            <a:ext cx="6786610" cy="4143404"/>
          </a:xfrm>
        </p:spPr>
        <p:txBody>
          <a:bodyPr>
            <a:noAutofit/>
          </a:bodyPr>
          <a:lstStyle/>
          <a:p>
            <a:r>
              <a:rPr lang="th-TH" b="1" u="sng" dirty="0" smtClean="0">
                <a:solidFill>
                  <a:schemeClr val="tx1"/>
                </a:solidFill>
              </a:rPr>
              <a:t>มีการบูร</a:t>
            </a:r>
            <a:r>
              <a:rPr lang="th-TH" b="1" u="sng" dirty="0" err="1" smtClean="0">
                <a:solidFill>
                  <a:schemeClr val="tx1"/>
                </a:solidFill>
              </a:rPr>
              <a:t>ณา</a:t>
            </a:r>
            <a:r>
              <a:rPr lang="th-TH" b="1" u="sng" dirty="0" smtClean="0">
                <a:solidFill>
                  <a:schemeClr val="tx1"/>
                </a:solidFill>
              </a:rPr>
              <a:t>การเพื่อใช้ประโยชน์ทางด้านการจัดการเรียนการสอนและการวิจัย</a:t>
            </a:r>
          </a:p>
          <a:p>
            <a:r>
              <a:rPr lang="th-TH" b="1" u="sng" dirty="0" smtClean="0">
                <a:solidFill>
                  <a:schemeClr val="tx1"/>
                </a:solidFill>
              </a:rPr>
              <a:t>แผนเพื่อพัฒนาการเรียนการสอนแก่นักศึกษาให้มีประสบการณ์จากสภาพจริงและนำมาใช้ประโยชน์จนเกิดผลลัพธ์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</a:rPr>
              <a:t>มีการจัดทำแผนการใช้ประโยชน์จากการบริการวิชาการเพื่อให้เกิดผลต่อการพัฒนานักศึกษา ชุมชน หรือสังคม</a:t>
            </a:r>
            <a:endParaRPr lang="th-TH" b="1" u="sng" dirty="0" smtClean="0">
              <a:solidFill>
                <a:schemeClr val="tx1"/>
              </a:solidFill>
            </a:endParaRPr>
          </a:p>
          <a:p>
            <a:endParaRPr lang="th-TH" b="1" u="sng" dirty="0" smtClean="0">
              <a:solidFill>
                <a:schemeClr val="tx1"/>
              </a:solidFill>
            </a:endParaRPr>
          </a:p>
          <a:p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5984" y="857238"/>
            <a:ext cx="6786610" cy="4143404"/>
          </a:xfrm>
        </p:spPr>
        <p:txBody>
          <a:bodyPr>
            <a:noAutofit/>
          </a:bodyPr>
          <a:lstStyle/>
          <a:p>
            <a:endParaRPr lang="th-TH" b="1" u="sng" dirty="0" smtClean="0">
              <a:solidFill>
                <a:schemeClr val="tx1"/>
              </a:solidFill>
            </a:endParaRPr>
          </a:p>
          <a:p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2928926" y="1428742"/>
            <a:ext cx="5572164" cy="282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397" tIns="28698" rIns="57397" bIns="28698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361950" indent="-361950">
              <a:buFont typeface="+mj-lt"/>
              <a:buAutoNum type="arabicPeriod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การวิเคราะห์ ทดสอบ ตรวจสอบ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+mj-lt"/>
              <a:buAutoNum type="arabicPeriod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การฝึกอบรม สัมมนา อภิปราย บรรยาย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+mj-lt"/>
              <a:buAutoNum type="arabicPeriod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การให้คำปรึกษาทางวิชาการ และเทคนิควิชาชีพ งานแปล รวบรวมข้อมูล และ งานบริการวิชาการอื่นๆ</a:t>
            </a:r>
            <a:endParaRPr lang="th-TH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357422" y="500048"/>
            <a:ext cx="560762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thaiDist">
              <a:defRPr/>
            </a:pP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ประเภทของการบริการวิชาการ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142858"/>
            <a:ext cx="7686700" cy="70605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ระบบและกลไกการบริการทางวิชาการแก่สังคม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00298" y="1000114"/>
            <a:ext cx="6500858" cy="4143386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มีการวางแนวทาง ขั้นตอน และหลักเกณฑ์ของการให้การบริการวิชาการด้านต่างๆ ที่สัมพันธ์กับ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กิจของสถาบัน </a:t>
            </a:r>
          </a:p>
          <a:p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มีนโยบายส่งเสริม สนับสนุนและจูงใจให้อาจารย์ บุคลากรทุกระดับมีความพรอ้มทั้งในด้านความรู้ความเชี่ยวชาญ เวลา และจิตแห่งการบริการ (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service mind)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142858"/>
            <a:ext cx="7686700" cy="70605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ระบบและกลไกการบริการทางวิชาการแก่สังคม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00298" y="1000132"/>
            <a:ext cx="6500858" cy="4143386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มีการสำรวจความต้องการของชุมชน หรือภาครัฐ หรือภาคเอกชน</a:t>
            </a:r>
          </a:p>
          <a:p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ให้บริการวิชาการแก่หน่วยงานทั้งภายในและภายนอกสถาบัน </a:t>
            </a:r>
          </a:p>
          <a:p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จัดหางบประมาณสนับสนุน</a:t>
            </a:r>
          </a:p>
          <a:p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จัดทำระเบียบ ประกาศของการให้บริการ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357178"/>
            <a:ext cx="6275040" cy="85725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Check in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500180"/>
            <a:ext cx="6132164" cy="1285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ความคาดหวังในการเข้าร่วมการอบรมเชิงปฏิบัติการในครั้งนี้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142858"/>
            <a:ext cx="7686700" cy="70605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ระบบและกลไกการบริการทางวิชาการแก่สังคม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28826" y="928676"/>
            <a:ext cx="7358082" cy="285752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กำหนดภาระงานของอาจารย์และบุคลากรให้ชัดเจน โดยมีระบบการเทียบเคียงและทดแทนระหว่างภาระงานด้านต่างๆ</a:t>
            </a:r>
          </a:p>
          <a:p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 ติดตาม ประเมินผลการดำเนินงาน</a:t>
            </a:r>
          </a:p>
          <a:p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ปรับปรุงคุณภาพของการให้บริการอย่างสมํ่าเสมอ เพื่อบรรลุตามเป้าหมายที่กำหนดไว้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214282" y="1142990"/>
            <a:ext cx="8715436" cy="4000510"/>
          </a:xfrm>
        </p:spPr>
        <p:txBody>
          <a:bodyPr>
            <a:noAutofit/>
          </a:bodyPr>
          <a:lstStyle/>
          <a:p>
            <a:pPr algn="l"/>
            <a:r>
              <a:rPr lang="th-TH" sz="3600" b="1" dirty="0" err="1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งานบริการทางวิชาการกับกระบวนการจัดการเรียนการสอนและการปฏิบัติงานประจำด้านอื่นๆของอาจารย์และบุคลากร เช่น </a:t>
            </a:r>
          </a:p>
          <a:p>
            <a:pPr marL="265113" indent="-265113" algn="l"/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กำหนดให้นักศึกษานำความรู้จากวิชาเรียนไปจัดทำเป็นโครงการหรือกิจกรรมที่เป็นประโยชน์ต่อชุมชน </a:t>
            </a:r>
          </a:p>
          <a:p>
            <a:pPr marL="265113" indent="-265113" algn="l"/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กำหนดให้นักศึกษามีส่วนร่วมในโครงการบริการวิชาการแก่สังคม เช่น การเป็นผู้ช่วยวิทยากร การจัดกิจกรรมให้ความรู้ เป็นต้น</a:t>
            </a:r>
            <a:endParaRPr lang="th-TH" sz="3600" b="1" dirty="0">
              <a:solidFill>
                <a:srgbClr val="060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0" y="214302"/>
            <a:ext cx="9144000" cy="8572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การงานบริการทางวิชาการแก่สังคมกับการเรียนการสอน</a:t>
            </a:r>
            <a:endParaRPr lang="th-TH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205979"/>
            <a:ext cx="7929586" cy="8572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0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การงานบริการทางวิชาการแก่สังคมกับการวิจัย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68884" y="1214428"/>
            <a:ext cx="6589396" cy="3729053"/>
          </a:xfrm>
        </p:spPr>
        <p:txBody>
          <a:bodyPr>
            <a:noAutofit/>
          </a:bodyPr>
          <a:lstStyle/>
          <a:p>
            <a:pPr marL="534988" indent="-534988">
              <a:buAutoNum type="arabicPeriod"/>
            </a:pP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มีการนำผลการวิจัยไปสู่การใช้ประโยชน์จริงที่ตอบสนองความต้องการของทุกภาคส่วนในทุกระดับ </a:t>
            </a:r>
          </a:p>
          <a:p>
            <a:pPr marL="534988" indent="-534988">
              <a:buAutoNum type="arabicPeriod"/>
            </a:pP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นำความรู้ ประสบการณ์ จากการให้บริการกลับมาพัฒนาต่อยอดไปสู่การพัฒนาองค์ความรู้ใหม่ผ่านกระบวนการวิจัย เป็นต้น</a:t>
            </a: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214282" y="1357304"/>
            <a:ext cx="8715436" cy="3429006"/>
          </a:xfrm>
        </p:spPr>
        <p:txBody>
          <a:bodyPr>
            <a:no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ระบบติดตาม ประเมินผลความสำเร็จของการบูร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ณา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การงานบริการวิชาการแก่สังคมกับการเรียนการสอนและการวิจัย โดยให้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มีส่วนร่วมของผู้ให้บริการ ผู้รับบริการ และนักศึกษา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ซึ่งเป็นทั้งผู้ให้บริการและผู้รับบริการ ทั้งในระดับแผนการดำเนินงาน เป้าหมายของสถาบัน ความร่วมมือร่วมใจของบุคลากร คุณภาพของบุคลากร คุณภาพของการให้บริการที่สามารถนำไปใช้ประโยชน์ได้จริง และเป็นไปตามหลักเกณฑ์ที่สถาบันกำหนดไว้</a:t>
            </a:r>
            <a:endParaRPr lang="th-TH" b="1" dirty="0">
              <a:solidFill>
                <a:srgbClr val="060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tabLst>
                <a:tab pos="1701800" algn="l"/>
                <a:tab pos="3136900" algn="l"/>
              </a:tabLst>
            </a:pPr>
            <a:r>
              <a:rPr lang="th-TH" sz="3600" b="1" dirty="0" smtClean="0">
                <a:solidFill>
                  <a:schemeClr val="bg1"/>
                </a:solidFill>
              </a:rPr>
              <a:t>ประเมินผลความสำเร็จของการบูร</a:t>
            </a:r>
            <a:r>
              <a:rPr lang="th-TH" sz="3600" b="1" dirty="0" err="1" smtClean="0">
                <a:solidFill>
                  <a:schemeClr val="bg1"/>
                </a:solidFill>
              </a:rPr>
              <a:t>ณา</a:t>
            </a:r>
            <a:r>
              <a:rPr lang="th-TH" sz="3600" b="1" dirty="0" smtClean="0">
                <a:solidFill>
                  <a:schemeClr val="bg1"/>
                </a:solidFill>
              </a:rPr>
              <a:t>การงานบริการทางวิชาการแก่สังคมกับการเรียนการสอน และการวิจัย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357158" y="214296"/>
            <a:ext cx="8229600" cy="18573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</a:rPr>
              <a:t>นำผลการประเมินไปปรับปรุงการบูร</a:t>
            </a:r>
            <a:r>
              <a:rPr lang="th-TH" sz="4000" b="1" dirty="0" err="1" smtClean="0">
                <a:solidFill>
                  <a:schemeClr val="bg1"/>
                </a:solidFill>
              </a:rPr>
              <a:t>ณา</a:t>
            </a:r>
            <a:r>
              <a:rPr lang="th-TH" sz="4000" b="1" dirty="0" smtClean="0">
                <a:solidFill>
                  <a:schemeClr val="bg1"/>
                </a:solidFill>
              </a:rPr>
              <a:t>การงานบริการทางวิชาการแก่สังคมกับการเรียนการสอนและการวิจัยการวิจัย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>
          <a:xfrm>
            <a:off x="428596" y="2357436"/>
            <a:ext cx="8501122" cy="1808559"/>
          </a:xfrm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solidFill>
                  <a:srgbClr val="060606"/>
                </a:solidFill>
                <a:latin typeface="TH SarabunPSK" pitchFamily="34" charset="-34"/>
                <a:cs typeface="TH SarabunPSK" pitchFamily="34" charset="-34"/>
              </a:rPr>
              <a:t>สถาบันนำผลการประเมินไปพัฒนาแผน พัฒนากระบวนการ และผลสัมฤทธิ์ที่ได้อย่างสมํ่าเสมอและเป็นรูปธรรม</a:t>
            </a:r>
            <a:endParaRPr lang="th-TH" sz="4800" b="1" dirty="0">
              <a:solidFill>
                <a:srgbClr val="06060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5929354" cy="12858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แนวทางการบูร</a:t>
            </a:r>
            <a:r>
              <a:rPr lang="th-TH" sz="4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ณา</a:t>
            </a: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การบริการวิชาการ กับการสอน การวิจัย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457200" y="1419225"/>
          <a:ext cx="840108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กลุ่ม 6"/>
          <p:cNvGrpSpPr/>
          <p:nvPr/>
        </p:nvGrpSpPr>
        <p:grpSpPr>
          <a:xfrm>
            <a:off x="2714612" y="4000510"/>
            <a:ext cx="5778520" cy="580650"/>
            <a:chOff x="2551118" y="2295535"/>
            <a:chExt cx="5778520" cy="580650"/>
          </a:xfrm>
        </p:grpSpPr>
        <p:sp>
          <p:nvSpPr>
            <p:cNvPr id="8" name="สี่เหลี่ยมมุมมน 7"/>
            <p:cNvSpPr/>
            <p:nvPr/>
          </p:nvSpPr>
          <p:spPr>
            <a:xfrm>
              <a:off x="2551118" y="2295535"/>
              <a:ext cx="5778520" cy="56430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สี่เหลี่ยมมุมมน 4"/>
            <p:cNvSpPr/>
            <p:nvPr/>
          </p:nvSpPr>
          <p:spPr>
            <a:xfrm>
              <a:off x="2551118" y="2366973"/>
              <a:ext cx="5723426" cy="509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แนวทางปฏิบัติงานระดับสาขาวิชา</a:t>
              </a:r>
              <a:endParaRPr lang="th-TH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1857370"/>
            <a:ext cx="6643734" cy="857250"/>
          </a:xfrm>
        </p:spPr>
        <p:txBody>
          <a:bodyPr>
            <a:noAutofit/>
          </a:bodyPr>
          <a:lstStyle/>
          <a:p>
            <a:pPr algn="l"/>
            <a:r>
              <a:rPr lang="th-TH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ปฏิบัติการ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786196"/>
            <a:ext cx="7772400" cy="1021556"/>
          </a:xfrm>
        </p:spPr>
        <p:txBody>
          <a:bodyPr>
            <a:noAutofit/>
          </a:bodyPr>
          <a:lstStyle/>
          <a:p>
            <a:r>
              <a:rPr lang="th-TH" sz="6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แลกเปลี่ยนเรียนรู้</a:t>
            </a:r>
            <a:endParaRPr lang="en-US" sz="6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D:\1. parwadee\งานสอน\9. ภาวะผู้นำและการจัดการ 000145\pics for ppt\252534-original1-b9xe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6"/>
            <a:ext cx="5143536" cy="331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84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แนวทางการบูร</a:t>
            </a:r>
            <a:r>
              <a:rPr lang="th-TH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ณา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การ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57422" y="1214428"/>
            <a:ext cx="6786578" cy="392907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ลปรร.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ประสบการณ์การบูร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การภายในกลุ่ม</a:t>
            </a:r>
          </a:p>
          <a:p>
            <a:pPr marL="514350" indent="-514350">
              <a:buNone/>
            </a:pP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บอกเล่าประสบการณ์การบูร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การฯ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วิเคราะห์รายวิชาที่สามารถ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การได้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วิเคราะห์และจัดทำ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flow chart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ขั้นตอนการดำเนินงาน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การของโครงการบริการวิชาการ กับการสอนรายวิชา และงานวิจัย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แนวทางการบูร</a:t>
            </a:r>
            <a:r>
              <a:rPr lang="th-TH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ณา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การ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57422" y="1285866"/>
            <a:ext cx="6786578" cy="3357586"/>
          </a:xfrm>
        </p:spPr>
        <p:txBody>
          <a:bodyPr>
            <a:noAutofit/>
          </a:bodyPr>
          <a:lstStyle/>
          <a:p>
            <a:pPr marL="355600" indent="-355600">
              <a:buAutoNum type="arabicPeriod" startAt="4"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 </a:t>
            </a:r>
            <a:r>
              <a:rPr lang="th-TH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มคอ.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ในส่วนที่เกี่ยวข้อง (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หมวดที่ 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การพัฒนาและการเรียนรู้ของนักศึกษา และ หมวดที่ 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แผนการสอนและการประเมินผล)</a:t>
            </a: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355600" indent="-355600">
              <a:buAutoNum type="arabicPeriod" startAt="4"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แนวทางปฏิบัติงานระดับสาขาวิชา</a:t>
            </a:r>
          </a:p>
          <a:p>
            <a:pPr marL="514350" indent="-514350">
              <a:buAutoNum type="arabicPeriod"/>
            </a:pP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142858"/>
            <a:ext cx="6275040" cy="85725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ความคาดหวัง</a:t>
            </a:r>
            <a:endParaRPr lang="en-US" sz="6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1142990"/>
            <a:ext cx="6858048" cy="4000510"/>
          </a:xfrm>
        </p:spPr>
        <p:txBody>
          <a:bodyPr>
            <a:noAutofit/>
          </a:bodyPr>
          <a:lstStyle/>
          <a:p>
            <a:pPr marL="450850" indent="-450850">
              <a:buAutoNum type="arabicPeriod"/>
            </a:pP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ลปรร.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กับเครือข่าย 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มทร.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อีสาน</a:t>
            </a:r>
          </a:p>
          <a:p>
            <a:pPr marL="450850" indent="-450850">
              <a:buAutoNum type="arabicPeriod"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แนวทางในการบริหารจัดการที่สามารถ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การแบบเนียนๆไม่เพิ่มภาระ</a:t>
            </a:r>
          </a:p>
          <a:p>
            <a:pPr marL="450850" indent="-450850"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มคอ.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ที่เป็นหลักฐาน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</a:t>
            </a:r>
          </a:p>
          <a:p>
            <a:pPr marL="450850" indent="-450850">
              <a:buAutoNum type="arabicPeriod"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แนวทางการบูร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ณา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 ในการเรียนการสอน</a:t>
            </a:r>
          </a:p>
          <a:p>
            <a:pPr marL="450850" indent="-450850">
              <a:buAutoNum type="arabicPeriod"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สามารถนำงานวิจัย บริการวิชาการ 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ลงน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มคอ.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5984" y="857238"/>
            <a:ext cx="6786610" cy="4143404"/>
          </a:xfrm>
        </p:spPr>
        <p:txBody>
          <a:bodyPr>
            <a:noAutofit/>
          </a:bodyPr>
          <a:lstStyle/>
          <a:p>
            <a:endParaRPr lang="th-TH" b="1" u="sng" dirty="0" smtClean="0">
              <a:solidFill>
                <a:schemeClr val="tx1"/>
              </a:solidFill>
            </a:endParaRPr>
          </a:p>
          <a:p>
            <a:endParaRPr lang="th-TH" dirty="0">
              <a:solidFill>
                <a:schemeClr val="tx1"/>
              </a:solidFill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357158" y="2357436"/>
            <a:ext cx="8572560" cy="2286016"/>
            <a:chOff x="2551118" y="2295535"/>
            <a:chExt cx="5778520" cy="580650"/>
          </a:xfrm>
        </p:grpSpPr>
        <p:sp>
          <p:nvSpPr>
            <p:cNvPr id="10" name="สี่เหลี่ยมมุมมน 9"/>
            <p:cNvSpPr/>
            <p:nvPr/>
          </p:nvSpPr>
          <p:spPr>
            <a:xfrm>
              <a:off x="2551118" y="2295535"/>
              <a:ext cx="5778520" cy="56430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สี่เหลี่ยมมุมมน 4"/>
            <p:cNvSpPr/>
            <p:nvPr/>
          </p:nvSpPr>
          <p:spPr>
            <a:xfrm>
              <a:off x="2551118" y="2366973"/>
              <a:ext cx="5723426" cy="509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การบูร</a:t>
              </a:r>
              <a:r>
                <a:rPr lang="th-TH" sz="6000" b="1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ณา</a:t>
              </a:r>
              <a:r>
                <a:rPr lang="th-TH" sz="6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การระดับรายวิชา และแนวทางปฏิบัติงานระดับสาขาวิชา</a:t>
              </a:r>
              <a:endParaRPr lang="th-TH" sz="6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5984" y="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นำเสนอ  </a:t>
            </a:r>
            <a:endParaRPr lang="th-TH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1285866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โดย....กลุ่มที่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4, 7 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5984" y="857238"/>
            <a:ext cx="6786610" cy="4143404"/>
          </a:xfrm>
        </p:spPr>
        <p:txBody>
          <a:bodyPr>
            <a:noAutofit/>
          </a:bodyPr>
          <a:lstStyle/>
          <a:p>
            <a:endParaRPr lang="th-TH" b="1" u="sng" dirty="0" smtClean="0">
              <a:solidFill>
                <a:schemeClr val="tx1"/>
              </a:solidFill>
            </a:endParaRPr>
          </a:p>
          <a:p>
            <a:endParaRPr lang="th-TH" dirty="0">
              <a:solidFill>
                <a:schemeClr val="tx1"/>
              </a:solidFill>
            </a:endParaRPr>
          </a:p>
        </p:txBody>
      </p:sp>
      <p:grpSp>
        <p:nvGrpSpPr>
          <p:cNvPr id="2" name="กลุ่ม 8"/>
          <p:cNvGrpSpPr/>
          <p:nvPr/>
        </p:nvGrpSpPr>
        <p:grpSpPr>
          <a:xfrm>
            <a:off x="357158" y="2357436"/>
            <a:ext cx="8572560" cy="2286016"/>
            <a:chOff x="2551118" y="2295535"/>
            <a:chExt cx="5778520" cy="580650"/>
          </a:xfrm>
        </p:grpSpPr>
        <p:sp>
          <p:nvSpPr>
            <p:cNvPr id="10" name="สี่เหลี่ยมมุมมน 9"/>
            <p:cNvSpPr/>
            <p:nvPr/>
          </p:nvSpPr>
          <p:spPr>
            <a:xfrm>
              <a:off x="2551118" y="2295535"/>
              <a:ext cx="5778520" cy="56430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สี่เหลี่ยมมุมมน 4"/>
            <p:cNvSpPr/>
            <p:nvPr/>
          </p:nvSpPr>
          <p:spPr>
            <a:xfrm>
              <a:off x="2551118" y="2366973"/>
              <a:ext cx="5723426" cy="509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การบูร</a:t>
              </a:r>
              <a:r>
                <a:rPr lang="th-TH" sz="6000" b="1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ณา</a:t>
              </a:r>
              <a:r>
                <a:rPr lang="th-TH" sz="6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การระดับรายวิชา และแนวทางปฏิบัติงานระดับสาขาวิชา</a:t>
              </a:r>
              <a:endParaRPr lang="th-TH" sz="6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5984" y="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นำเสนอ  </a:t>
            </a:r>
            <a:endParaRPr lang="th-TH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1214428"/>
            <a:ext cx="5500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โดย....กลุ่มที่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1, 2, 6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6"/>
            <a:ext cx="7772400" cy="897726"/>
          </a:xfrm>
        </p:spPr>
        <p:txBody>
          <a:bodyPr>
            <a:noAutofit/>
          </a:bodyPr>
          <a:lstStyle/>
          <a:p>
            <a:r>
              <a:rPr lang="th-TH" sz="8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ระดมสมอง</a:t>
            </a:r>
            <a:endParaRPr lang="en-US" sz="8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1. parwadee\2. งานสอน\9. ภาวะผู้นำและการจัดการ 000145\pics&amp;VDO for ppt\g-management-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24"/>
            <a:ext cx="766172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84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214314" y="2111376"/>
            <a:ext cx="8858280" cy="2817828"/>
          </a:xfrm>
        </p:spPr>
        <p:txBody>
          <a:bodyPr>
            <a:noAutofit/>
          </a:bodyPr>
          <a:lstStyle/>
          <a:p>
            <a:pPr marL="361950" indent="-361950" algn="l"/>
            <a:r>
              <a:rPr lang="en-US" sz="3400" b="1" dirty="0" smtClean="0">
                <a:solidFill>
                  <a:srgbClr val="060606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400" b="1" dirty="0" smtClean="0">
                <a:solidFill>
                  <a:srgbClr val="060606"/>
                </a:solidFill>
                <a:latin typeface="TH SarabunPSK" pitchFamily="34" charset="-34"/>
                <a:cs typeface="TH SarabunPSK" pitchFamily="34" charset="-34"/>
              </a:rPr>
              <a:t> แผนการบริการวิชาการประจำปีที่สอดคล้องกับความต้องการของสังคมและกำหนดตัวบ่งชี้วัดความสำเร็จในระดับแผนและโครงการบริการวิชาการแก่สังคมและเสนอกรรมการประจำคณะเพื่อพิจารณาอนุมัติ </a:t>
            </a:r>
          </a:p>
          <a:p>
            <a:pPr marL="361950" indent="-361950" algn="l"/>
            <a:r>
              <a:rPr lang="th-TH" sz="3400" b="1" dirty="0" smtClean="0">
                <a:solidFill>
                  <a:srgbClr val="060606"/>
                </a:solidFill>
                <a:latin typeface="TH SarabunPSK" pitchFamily="34" charset="-34"/>
                <a:cs typeface="TH SarabunPSK" pitchFamily="34" charset="-34"/>
              </a:rPr>
              <a:t>2. แผนการใช้ประโยชน์จากการบริการวิชาการ เพื่อให้เกิดผลต่อการพัฒนา</a:t>
            </a:r>
            <a:r>
              <a:rPr lang="th-TH" sz="34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นักศึกษา ชุมชน หรือสังคม</a:t>
            </a:r>
            <a:r>
              <a:rPr lang="th-TH" sz="3400" b="1" dirty="0" smtClean="0">
                <a:solidFill>
                  <a:srgbClr val="060606"/>
                </a:solidFill>
                <a:latin typeface="TH SarabunPSK" pitchFamily="34" charset="-34"/>
                <a:cs typeface="TH SarabunPSK" pitchFamily="34" charset="-34"/>
              </a:rPr>
              <a:t>ตามแผนการบริการวิชาการแก่สังคม</a:t>
            </a:r>
            <a:endParaRPr lang="th-TH" sz="3400" dirty="0">
              <a:solidFill>
                <a:srgbClr val="060606"/>
              </a:solidFill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214282" y="142858"/>
            <a:ext cx="8001056" cy="1000132"/>
            <a:chOff x="2257405" y="1366839"/>
            <a:chExt cx="5056208" cy="564306"/>
          </a:xfrm>
        </p:grpSpPr>
        <p:sp>
          <p:nvSpPr>
            <p:cNvPr id="9" name="สี่เหลี่ยมมุมมน 8"/>
            <p:cNvSpPr/>
            <p:nvPr/>
          </p:nvSpPr>
          <p:spPr>
            <a:xfrm>
              <a:off x="2257405" y="1366839"/>
              <a:ext cx="5056208" cy="56430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สี่เหลี่ยมมุมมน 4"/>
            <p:cNvSpPr/>
            <p:nvPr/>
          </p:nvSpPr>
          <p:spPr>
            <a:xfrm>
              <a:off x="2284952" y="1457087"/>
              <a:ext cx="5001114" cy="474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600" b="1" kern="1200" dirty="0" smtClean="0">
                  <a:solidFill>
                    <a:schemeClr val="bg1"/>
                  </a:solidFill>
                </a:rPr>
                <a:t>แนวทางปฏิบัติงานระดับคณะ</a:t>
              </a:r>
              <a:endParaRPr lang="th-TH" sz="6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5720" y="1357304"/>
            <a:ext cx="271464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ตามเกณฑ์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57158" y="1254138"/>
            <a:ext cx="8429684" cy="3675066"/>
          </a:xfrm>
        </p:spPr>
        <p:txBody>
          <a:bodyPr>
            <a:noAutofit/>
          </a:bodyPr>
          <a:lstStyle/>
          <a:p>
            <a:pPr marL="361950" indent="-361950" algn="l"/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ประเมินความสำเร็จตามตัวบ่งชี้ของแผนและโครงการบริการวิชาการแก่สังคม และนำเสนอกรรมการประจำคณะ เพื่อพิจารณา</a:t>
            </a:r>
          </a:p>
          <a:p>
            <a:pPr marL="361950" indent="-361950" algn="l"/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ปรับปรุงแผนหรือพัฒนาการให้บริการวิชาการสังคม ตามผลการประเมินตาม</a:t>
            </a:r>
          </a:p>
          <a:p>
            <a:pPr marL="361950" indent="-361950" algn="l"/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 เข้าร่วมในการบริการวิชาการแก่สังคมในระดับสถาบัน</a:t>
            </a:r>
            <a:endParaRPr lang="th-TH" sz="3600" b="1" dirty="0">
              <a:solidFill>
                <a:srgbClr val="060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7"/>
          <p:cNvGrpSpPr/>
          <p:nvPr/>
        </p:nvGrpSpPr>
        <p:grpSpPr>
          <a:xfrm>
            <a:off x="214282" y="142858"/>
            <a:ext cx="8001056" cy="1000132"/>
            <a:chOff x="2257405" y="1366839"/>
            <a:chExt cx="5056208" cy="564306"/>
          </a:xfrm>
        </p:grpSpPr>
        <p:sp>
          <p:nvSpPr>
            <p:cNvPr id="9" name="สี่เหลี่ยมมุมมน 8"/>
            <p:cNvSpPr/>
            <p:nvPr/>
          </p:nvSpPr>
          <p:spPr>
            <a:xfrm>
              <a:off x="2257405" y="1366839"/>
              <a:ext cx="5056208" cy="56430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สี่เหลี่ยมมุมมน 4"/>
            <p:cNvSpPr/>
            <p:nvPr/>
          </p:nvSpPr>
          <p:spPr>
            <a:xfrm>
              <a:off x="2284952" y="1457087"/>
              <a:ext cx="5001114" cy="474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600" b="1" kern="1200" dirty="0" smtClean="0">
                  <a:solidFill>
                    <a:schemeClr val="bg1"/>
                  </a:solidFill>
                </a:rPr>
                <a:t>แนวทางปฏิบัติงานระดับคณะ</a:t>
              </a:r>
              <a:endParaRPr lang="th-TH" sz="66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571472" y="2000246"/>
            <a:ext cx="8358246" cy="2643206"/>
          </a:xfrm>
        </p:spPr>
        <p:txBody>
          <a:bodyPr>
            <a:noAutofit/>
          </a:bodyPr>
          <a:lstStyle/>
          <a:p>
            <a:pPr marL="355600" indent="-355600" algn="l">
              <a:buFont typeface="Arial" panose="020B0604020202020204" pitchFamily="34" charset="0"/>
              <a:buAutoNum type="arabicPeriod"/>
            </a:pP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จัดทำแผนการบริการวิชาการคณะวิชาประจำปี </a:t>
            </a:r>
            <a:r>
              <a:rPr lang="en-US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355600" indent="-355600" algn="l">
              <a:buFont typeface="Arial" panose="020B0604020202020204" pitchFamily="34" charset="0"/>
              <a:buAutoNum type="arabicPeriod"/>
            </a:pP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เตรียมการประเมินโครงการและแผน</a:t>
            </a:r>
          </a:p>
          <a:p>
            <a:pPr marL="355600" indent="-355600" algn="l">
              <a:buFont typeface="Arial" panose="020B0604020202020204" pitchFamily="34" charset="0"/>
              <a:buAutoNum type="arabicPeriod"/>
            </a:pP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จัดทำขั้นตอนการปฏิบัติงานโครงการบริการวิชาการบูร</a:t>
            </a:r>
            <a:r>
              <a:rPr lang="th-TH" sz="3600" b="1" dirty="0" err="1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การฯ ระดับคณะ เป็น </a:t>
            </a:r>
            <a:r>
              <a:rPr lang="en-US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Flow chart </a:t>
            </a: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หรือ จัดทำ (ร่าง) ประกาศแนวปฏิบัติ</a:t>
            </a:r>
            <a:endParaRPr lang="en-US" sz="3600" b="1" dirty="0" smtClean="0">
              <a:solidFill>
                <a:srgbClr val="060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7"/>
          <p:cNvGrpSpPr/>
          <p:nvPr/>
        </p:nvGrpSpPr>
        <p:grpSpPr>
          <a:xfrm>
            <a:off x="214282" y="142858"/>
            <a:ext cx="8001056" cy="1000132"/>
            <a:chOff x="2257405" y="1366839"/>
            <a:chExt cx="5056208" cy="564306"/>
          </a:xfrm>
        </p:grpSpPr>
        <p:sp>
          <p:nvSpPr>
            <p:cNvPr id="9" name="สี่เหลี่ยมมุมมน 8"/>
            <p:cNvSpPr/>
            <p:nvPr/>
          </p:nvSpPr>
          <p:spPr>
            <a:xfrm>
              <a:off x="2257405" y="1366839"/>
              <a:ext cx="5056208" cy="56430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สี่เหลี่ยมมุมมน 4"/>
            <p:cNvSpPr/>
            <p:nvPr/>
          </p:nvSpPr>
          <p:spPr>
            <a:xfrm>
              <a:off x="2284952" y="1457087"/>
              <a:ext cx="5001114" cy="474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600" b="1" kern="1200" dirty="0" smtClean="0">
                  <a:solidFill>
                    <a:schemeClr val="bg1"/>
                  </a:solidFill>
                </a:rPr>
                <a:t>แนวทางปฏิบัติงานระดับคณะ</a:t>
              </a:r>
              <a:endParaRPr lang="th-TH" sz="6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282" y="1230805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ผู้เข้ารับการอบรมกลุ่ม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1-6 </a:t>
            </a: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ดำเนินการ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5984" y="857238"/>
            <a:ext cx="6786610" cy="4143404"/>
          </a:xfrm>
        </p:spPr>
        <p:txBody>
          <a:bodyPr>
            <a:noAutofit/>
          </a:bodyPr>
          <a:lstStyle/>
          <a:p>
            <a:endParaRPr lang="th-TH" b="1" u="sng" dirty="0" smtClean="0">
              <a:solidFill>
                <a:schemeClr val="tx1"/>
              </a:solidFill>
            </a:endParaRPr>
          </a:p>
          <a:p>
            <a:endParaRPr lang="th-TH" dirty="0">
              <a:solidFill>
                <a:schemeClr val="tx1"/>
              </a:solidFill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857224" y="3071816"/>
            <a:ext cx="8001056" cy="1285884"/>
            <a:chOff x="2257405" y="1366839"/>
            <a:chExt cx="5056208" cy="564306"/>
          </a:xfrm>
        </p:grpSpPr>
        <p:sp>
          <p:nvSpPr>
            <p:cNvPr id="10" name="สี่เหลี่ยมมุมมน 9"/>
            <p:cNvSpPr/>
            <p:nvPr/>
          </p:nvSpPr>
          <p:spPr>
            <a:xfrm>
              <a:off x="2257405" y="1366839"/>
              <a:ext cx="5056208" cy="56430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สี่เหลี่ยมมุมมน 4"/>
            <p:cNvSpPr/>
            <p:nvPr/>
          </p:nvSpPr>
          <p:spPr>
            <a:xfrm>
              <a:off x="2284952" y="1394386"/>
              <a:ext cx="5001114" cy="509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600" b="1" kern="1200" dirty="0" smtClean="0">
                  <a:solidFill>
                    <a:schemeClr val="bg1"/>
                  </a:solidFill>
                </a:rPr>
                <a:t>แนวทางปฏิบัติงานระดับคณะ</a:t>
              </a:r>
              <a:endParaRPr lang="th-TH" sz="6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5984" y="383449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นำเสนอ </a:t>
            </a:r>
            <a:endParaRPr lang="th-TH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1785932"/>
            <a:ext cx="5000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โดย...กลุ่มที่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. parwadee\2. งานสอน\9. ภาวะผู้นำและการจัดการ 000145\pics&amp;VDO for ppt\good_leader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635" y="0"/>
            <a:ext cx="4563521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897726"/>
          </a:xfrm>
        </p:spPr>
        <p:txBody>
          <a:bodyPr>
            <a:noAutofit/>
          </a:bodyPr>
          <a:lstStyle/>
          <a:p>
            <a:r>
              <a:rPr lang="th-TH" sz="8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ระดมสมอง</a:t>
            </a:r>
            <a:endParaRPr lang="en-US" sz="8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4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285720" y="2039956"/>
            <a:ext cx="8572560" cy="2960686"/>
          </a:xfrm>
        </p:spPr>
        <p:txBody>
          <a:bodyPr>
            <a:normAutofit lnSpcReduction="10000"/>
          </a:bodyPr>
          <a:lstStyle/>
          <a:p>
            <a:pPr marL="361950" indent="-361950" algn="l"/>
            <a:r>
              <a:rPr lang="en-US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หนดชุมชนหรือองค์การเป้าหมายของการให้บริการทางวิชาการแก่สังคมโดยมีความร่วมมือระหว่างคณะหรือหน่วยงาน เทียบเท่า </a:t>
            </a:r>
          </a:p>
          <a:p>
            <a:pPr marL="361950" indent="-361950" algn="l"/>
            <a:r>
              <a:rPr lang="th-TH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จัดทำแผนบริการวิชาการโดยมีส่วนร่วมจากชุมชนหรือองค์การเป้าหมายที่กำหนดในข้อ 1 </a:t>
            </a:r>
          </a:p>
          <a:p>
            <a:pPr marL="361950" indent="-361950" algn="l"/>
            <a:r>
              <a:rPr lang="th-TH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ชุมชนหรือองค์การเป้าหมายได้รับการพัฒนาและมีความเข้มแข็งที่มีหลักฐานที่ปรากฏชัดเจน </a:t>
            </a:r>
          </a:p>
          <a:p>
            <a:pPr algn="l"/>
            <a:endParaRPr lang="th-TH" dirty="0">
              <a:solidFill>
                <a:srgbClr val="060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71438" y="214296"/>
            <a:ext cx="9001156" cy="921496"/>
            <a:chOff x="1404138" y="438148"/>
            <a:chExt cx="5778541" cy="564306"/>
          </a:xfrm>
        </p:grpSpPr>
        <p:sp>
          <p:nvSpPr>
            <p:cNvPr id="8" name="สี่เหลี่ยมมุมมน 7"/>
            <p:cNvSpPr/>
            <p:nvPr/>
          </p:nvSpPr>
          <p:spPr>
            <a:xfrm>
              <a:off x="1404138" y="438148"/>
              <a:ext cx="5778541" cy="56430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สี่เหลี่ยมมุมมน 4"/>
            <p:cNvSpPr/>
            <p:nvPr/>
          </p:nvSpPr>
          <p:spPr>
            <a:xfrm>
              <a:off x="1431685" y="493242"/>
              <a:ext cx="5723447" cy="509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แนวทางปฏิบัติงานระดับมหาวิทยาลัย</a:t>
              </a:r>
              <a:endParaRPr lang="th-TH" sz="6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4282" y="1282477"/>
            <a:ext cx="271464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ตามเกณฑ์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285720" y="1754204"/>
            <a:ext cx="8786842" cy="2960686"/>
          </a:xfrm>
        </p:spPr>
        <p:txBody>
          <a:bodyPr>
            <a:noAutofit/>
          </a:bodyPr>
          <a:lstStyle/>
          <a:p>
            <a:pPr marL="361950" indent="-361950" algn="l"/>
            <a:r>
              <a:rPr lang="th-TH" sz="33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ชุมชนหรือองค์การเป้าหมายดำเนินการพัฒนาตนเองอย่างต่อเนื่อง </a:t>
            </a:r>
          </a:p>
          <a:p>
            <a:pPr marL="361950" indent="-361950" algn="l"/>
            <a:r>
              <a:rPr lang="th-TH" sz="33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สถาบันสามารถสร้างเครือข่ายความร่วมมือกับหน่วยงานภายนอกในการพัฒนาชุมชนหรือองค์การเป้าหมาย </a:t>
            </a:r>
          </a:p>
          <a:p>
            <a:pPr marL="361950" indent="-361950" algn="l"/>
            <a:r>
              <a:rPr lang="th-TH" sz="33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 ทุกคณะมีส่วนร่วมในการดำเนินการตามแผนบริการทางวิชาการแก่สังคมของสถาบันตามข้อ 2 โดยมีจำนวนอาจารย์เข้าร่วม ไม่น้อยกว่าร้อยละ 5 ของอาจารย์ทั้งหมดของสถาบัน ทั้งนี้ต้องมีอาจารย์มาจากทุกคณะ</a:t>
            </a:r>
          </a:p>
          <a:p>
            <a:pPr algn="l"/>
            <a:endParaRPr lang="th-TH" sz="3300" dirty="0">
              <a:solidFill>
                <a:srgbClr val="060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กลุ่ม 6"/>
          <p:cNvGrpSpPr/>
          <p:nvPr/>
        </p:nvGrpSpPr>
        <p:grpSpPr>
          <a:xfrm>
            <a:off x="71438" y="214296"/>
            <a:ext cx="9001156" cy="921496"/>
            <a:chOff x="1404138" y="438148"/>
            <a:chExt cx="5778541" cy="564306"/>
          </a:xfrm>
        </p:grpSpPr>
        <p:sp>
          <p:nvSpPr>
            <p:cNvPr id="8" name="สี่เหลี่ยมมุมมน 7"/>
            <p:cNvSpPr/>
            <p:nvPr/>
          </p:nvSpPr>
          <p:spPr>
            <a:xfrm>
              <a:off x="1404138" y="438148"/>
              <a:ext cx="5778541" cy="56430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สี่เหลี่ยมมุมมน 4"/>
            <p:cNvSpPr/>
            <p:nvPr/>
          </p:nvSpPr>
          <p:spPr>
            <a:xfrm>
              <a:off x="1431685" y="493242"/>
              <a:ext cx="5723447" cy="509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แนวทางปฏิบัติงานระดับมหาวิทยาลัย</a:t>
              </a:r>
              <a:endParaRPr lang="th-TH" sz="6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2844" y="1142990"/>
            <a:ext cx="271464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ตามเกณฑ์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142858"/>
            <a:ext cx="6275040" cy="85725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ความคาดหวัง</a:t>
            </a:r>
            <a:endParaRPr lang="en-US" sz="6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00" y="1357304"/>
            <a:ext cx="7143800" cy="3214710"/>
          </a:xfrm>
        </p:spPr>
        <p:txBody>
          <a:bodyPr>
            <a:noAutofit/>
          </a:bodyPr>
          <a:lstStyle/>
          <a:p>
            <a:pPr marL="450850" indent="-450850">
              <a:buAutoNum type="arabicPeriod" startAt="6"/>
            </a:pP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นำความรู้ไป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 งานวิจัยที่ได้ในการอบรมจะเป็นงานวิจัยที่มีคุณภาพ สู่ 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มคอ.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3, 5, 7</a:t>
            </a:r>
          </a:p>
          <a:p>
            <a:pPr marL="450850" indent="-450850">
              <a:buAutoNum type="arabicPeriod" startAt="6"/>
            </a:pP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กระบวนการเริ่มต้นจนจบของการทำงานบริการวิชาการ</a:t>
            </a:r>
          </a:p>
          <a:p>
            <a:pPr marL="450850" indent="-450850">
              <a:buAutoNum type="arabicPeriod" startAt="6"/>
            </a:pP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งานบริการวิชาการ งานวิจัย ไปปรับปรุงการสอน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6"/>
          <p:cNvGrpSpPr/>
          <p:nvPr/>
        </p:nvGrpSpPr>
        <p:grpSpPr>
          <a:xfrm>
            <a:off x="71438" y="214296"/>
            <a:ext cx="9001156" cy="921496"/>
            <a:chOff x="1404138" y="438148"/>
            <a:chExt cx="5778541" cy="564306"/>
          </a:xfrm>
        </p:grpSpPr>
        <p:sp>
          <p:nvSpPr>
            <p:cNvPr id="8" name="สี่เหลี่ยมมุมมน 7"/>
            <p:cNvSpPr/>
            <p:nvPr/>
          </p:nvSpPr>
          <p:spPr>
            <a:xfrm>
              <a:off x="1404138" y="438148"/>
              <a:ext cx="5778541" cy="56430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สี่เหลี่ยมมุมมน 4"/>
            <p:cNvSpPr/>
            <p:nvPr/>
          </p:nvSpPr>
          <p:spPr>
            <a:xfrm>
              <a:off x="1431685" y="493242"/>
              <a:ext cx="5723447" cy="509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แนวทางปฏิบัติงานระดับมหาวิทยาลัย</a:t>
              </a:r>
              <a:endParaRPr lang="th-TH" sz="6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ตัวยึดเนื้อหา 4"/>
          <p:cNvSpPr>
            <a:spLocks noGrp="1"/>
          </p:cNvSpPr>
          <p:nvPr>
            <p:ph idx="1"/>
          </p:nvPr>
        </p:nvSpPr>
        <p:spPr>
          <a:xfrm>
            <a:off x="571472" y="2143122"/>
            <a:ext cx="8358246" cy="2643206"/>
          </a:xfrm>
        </p:spPr>
        <p:txBody>
          <a:bodyPr>
            <a:noAutofit/>
          </a:bodyPr>
          <a:lstStyle/>
          <a:p>
            <a:pPr marL="355600" indent="-355600" algn="l">
              <a:buFont typeface="Arial" panose="020B0604020202020204" pitchFamily="34" charset="0"/>
              <a:buAutoNum type="arabicPeriod"/>
            </a:pP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จัดทำแผนการบริการวิชาการ </a:t>
            </a:r>
            <a:r>
              <a:rPr lang="th-TH" sz="3600" b="1" dirty="0" err="1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มทร.</a:t>
            </a: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 </a:t>
            </a:r>
            <a:r>
              <a:rPr lang="en-US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marL="355600" indent="-355600" algn="l">
              <a:buFont typeface="Arial" panose="020B0604020202020204" pitchFamily="34" charset="0"/>
              <a:buAutoNum type="arabicPeriod"/>
            </a:pP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จัดทำขั้นตอนการปฏิบัติงานโครงการบริการวิชาการบูร</a:t>
            </a:r>
            <a:r>
              <a:rPr lang="th-TH" sz="3600" b="1" dirty="0" err="1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การฯ ระดับ </a:t>
            </a:r>
            <a:r>
              <a:rPr lang="th-TH" sz="3600" b="1" dirty="0" err="1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มทร.</a:t>
            </a: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เป็น </a:t>
            </a:r>
            <a:r>
              <a:rPr lang="en-US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Flow chart </a:t>
            </a:r>
            <a:r>
              <a:rPr lang="th-TH" sz="3600" b="1" dirty="0" smtClean="0">
                <a:solidFill>
                  <a:srgbClr val="0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หรือ จัดทำ (ร่าง) ประกาศแนวปฏิบัติ</a:t>
            </a:r>
            <a:endParaRPr lang="en-US" sz="3600" b="1" dirty="0" smtClean="0">
              <a:solidFill>
                <a:srgbClr val="060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285866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ผู้เข้ารับการอบรมกลุ่ม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7-11 </a:t>
            </a: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ดำเนินการ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5984" y="857238"/>
            <a:ext cx="6786610" cy="4143404"/>
          </a:xfrm>
        </p:spPr>
        <p:txBody>
          <a:bodyPr>
            <a:noAutofit/>
          </a:bodyPr>
          <a:lstStyle/>
          <a:p>
            <a:endParaRPr lang="th-TH" b="1" u="sng" dirty="0" smtClean="0">
              <a:solidFill>
                <a:schemeClr val="tx1"/>
              </a:solidFill>
            </a:endParaRPr>
          </a:p>
          <a:p>
            <a:endParaRPr lang="th-TH" dirty="0">
              <a:solidFill>
                <a:schemeClr val="tx1"/>
              </a:solidFill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71406" y="2793262"/>
            <a:ext cx="9001156" cy="1207248"/>
            <a:chOff x="1404138" y="438148"/>
            <a:chExt cx="5778541" cy="564306"/>
          </a:xfrm>
        </p:grpSpPr>
        <p:sp>
          <p:nvSpPr>
            <p:cNvPr id="10" name="สี่เหลี่ยมมุมมน 9"/>
            <p:cNvSpPr/>
            <p:nvPr/>
          </p:nvSpPr>
          <p:spPr>
            <a:xfrm>
              <a:off x="1404138" y="438148"/>
              <a:ext cx="5778541" cy="56430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สี่เหลี่ยมมุมมน 4"/>
            <p:cNvSpPr/>
            <p:nvPr/>
          </p:nvSpPr>
          <p:spPr>
            <a:xfrm>
              <a:off x="1431685" y="465695"/>
              <a:ext cx="5723447" cy="509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6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แนวทางปฏิบัติงานระดับมหาวิทยาลัย</a:t>
              </a:r>
              <a:endParaRPr lang="th-TH" sz="6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5984" y="383449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นำเสนอ </a:t>
            </a:r>
            <a:endParaRPr lang="th-TH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1669315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โดย...กลุ่มที่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357178"/>
            <a:ext cx="6275040" cy="85725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Check out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357304"/>
            <a:ext cx="6132164" cy="1285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ความคาดหวังในการเข้าร่วมการอบรมเชิงปฏิบัติการในครั้งนี้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928940"/>
            <a:ext cx="7929618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3 </a:t>
            </a: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คำ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สำหรับผลการเรียนรู้</a:t>
            </a:r>
          </a:p>
          <a:p>
            <a:pPr algn="ctr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ในการอบรมเชิงปฏิบัติการนี้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357178"/>
            <a:ext cx="6275040" cy="85725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Check out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428742"/>
            <a:ext cx="6072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คำ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210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142858"/>
            <a:ext cx="6275040" cy="64294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ผลลัพธ์การเรียนรู้</a:t>
            </a:r>
            <a:endParaRPr lang="en-US" sz="5400" b="1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285852" y="956326"/>
          <a:ext cx="7786743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7"/>
                <a:gridCol w="6121895"/>
                <a:gridCol w="1071571"/>
              </a:tblGrid>
              <a:tr h="370840">
                <a:tc>
                  <a:txBody>
                    <a:bodyPr/>
                    <a:lstStyle/>
                    <a:p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cs typeface="+mn-cs"/>
                        </a:rPr>
                        <a:t>ความคาดหวัง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cs typeface="+mn-cs"/>
                        </a:rPr>
                        <a:t>ผล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1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ลปรร.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 กับเครือข่าย 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มทร.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อีสาน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2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แนวทางการบริหารจัดการที่สามารถ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บูรณา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การแบบเนียนๆไม่เพิ่มภาระ</a:t>
                      </a:r>
                      <a:endParaRPr lang="th-TH" sz="32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3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มคอ.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3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ที่เป็นหลักฐาน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4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แนวทางการบูร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ณา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การ ในการเรียนการสอน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5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สามารถนำงานวิจัย บริการวิชาการ 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ลงน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 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มคอ.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142858"/>
            <a:ext cx="6275040" cy="64294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ผลลัพธ์การเรียนรู้</a:t>
            </a:r>
            <a:endParaRPr lang="en-US" sz="5400" b="1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28596" y="956326"/>
          <a:ext cx="864399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592"/>
                <a:gridCol w="6913836"/>
                <a:gridCol w="1071571"/>
              </a:tblGrid>
              <a:tr h="370840">
                <a:tc>
                  <a:txBody>
                    <a:bodyPr/>
                    <a:lstStyle/>
                    <a:p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cs typeface="+mn-cs"/>
                        </a:rPr>
                        <a:t>ความคาดหวัง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cs typeface="+mn-cs"/>
                        </a:rPr>
                        <a:t>ผล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6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นำความรู้ไป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บูรณา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การ งานวิจัยที่ได้ในการอบรมจะเป็นงานวิจัยที่มีคุณภาพ สู่ 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มคอ.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3, 5, 7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7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กระบวนการตั้งแต่เริ่มต้นจนจบของการทำงานบริการวิชาการ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8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850" indent="-450850">
                        <a:buNone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งานบริการวิชาการ งานวิจัย ไปปรับปรุงการสอน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142858"/>
            <a:ext cx="6275040" cy="64294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ผลลัพธ์การเรียนรู้</a:t>
            </a:r>
            <a:endParaRPr lang="en-US" sz="5400" b="1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142976" y="1071552"/>
          <a:ext cx="7786743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7"/>
                <a:gridCol w="6121895"/>
                <a:gridCol w="1071571"/>
              </a:tblGrid>
              <a:tr h="370840">
                <a:tc>
                  <a:txBody>
                    <a:bodyPr/>
                    <a:lstStyle/>
                    <a:p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cs typeface="+mn-cs"/>
                        </a:rPr>
                        <a:t>ความคาดหวัง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cs typeface="+mn-cs"/>
                        </a:rPr>
                        <a:t>ผล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9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แนวปฏิบัติที่ดีสู่การบริการวิชาการที่เป็นประโยชน์ต่อชุมชน และนักศึกษา</a:t>
                      </a:r>
                      <a:endParaRPr lang="th-TH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10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PDCA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การบูร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ณา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การ</a:t>
                      </a:r>
                      <a:endParaRPr lang="th-TH" sz="32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11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งานเดียวตอบได้ทั้ง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งาน 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บูรณา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การ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cs typeface="+mn-cs"/>
                        </a:rPr>
                        <a:t>12</a:t>
                      </a:r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IQA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งานบริการวิชาการได้ คะแนน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th-TH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2.bp.blogspot.com/-0t0h89UJo08/Uc3S0kjiCKI/AAAAAAAAAVI/RsyJcNF4qpQ/s362/quote_kongming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"/>
            <a:ext cx="73914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2955057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503C3"/>
                </a:solidFill>
                <a:cs typeface="TH SarabunPSK"/>
              </a:rPr>
              <a:t>Take Home Message</a:t>
            </a:r>
            <a:endParaRPr lang="th-TH" sz="4800" b="1" dirty="0">
              <a:solidFill>
                <a:srgbClr val="3503C3"/>
              </a:solidFill>
              <a:cs typeface="TH SarabunPS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4000510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FFFFCC"/>
                </a:solidFill>
                <a:latin typeface="TH Srisakdi" pitchFamily="2" charset="-34"/>
                <a:cs typeface="TH Srisakdi" pitchFamily="2" charset="-34"/>
              </a:rPr>
              <a:t>...ขง</a:t>
            </a:r>
            <a:r>
              <a:rPr lang="th-TH" sz="4400" b="1" dirty="0" err="1" smtClean="0">
                <a:solidFill>
                  <a:srgbClr val="FFFFCC"/>
                </a:solidFill>
                <a:latin typeface="TH Srisakdi" pitchFamily="2" charset="-34"/>
                <a:cs typeface="TH Srisakdi" pitchFamily="2" charset="-34"/>
              </a:rPr>
              <a:t>เบ้ง</a:t>
            </a:r>
            <a:r>
              <a:rPr lang="th-TH" sz="4400" b="1" dirty="0" smtClean="0">
                <a:solidFill>
                  <a:srgbClr val="FFFFCC"/>
                </a:solidFill>
                <a:latin typeface="TH Srisakdi" pitchFamily="2" charset="-34"/>
                <a:cs typeface="TH Srisakdi" pitchFamily="2" charset="-34"/>
              </a:rPr>
              <a:t>...</a:t>
            </a:r>
            <a:endParaRPr lang="th-TH" sz="4400" b="1" dirty="0">
              <a:solidFill>
                <a:srgbClr val="FFFFCC"/>
              </a:solidFill>
              <a:latin typeface="TH Srisakdi" pitchFamily="2" charset="-34"/>
              <a:cs typeface="TH Srisakd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2500312"/>
            <a:ext cx="7858180" cy="142876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</a:rPr>
              <a:t>THANK YOU</a:t>
            </a:r>
            <a:endParaRPr lang="th-TH" sz="1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142858"/>
            <a:ext cx="6275040" cy="85725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ความคาดหวัง</a:t>
            </a:r>
            <a:endParaRPr lang="en-US" sz="6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1142990"/>
            <a:ext cx="6858048" cy="3500462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แนวปฏิบัติที่ดีสู่การบริการวิชาการที่เป็นประโยชน์ต่อชุมชน และนักศึกษา</a:t>
            </a:r>
          </a:p>
          <a:p>
            <a:pPr marL="742950" indent="-74295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PDCA</a:t>
            </a:r>
          </a:p>
          <a:p>
            <a:pPr marL="742950" indent="-74295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งานเดียวตอบได้ทั้ง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 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</a:p>
          <a:p>
            <a:pPr marL="742950" indent="-74295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คะแนน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IQA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957553"/>
            <a:ext cx="8572560" cy="685899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การบูร</a:t>
            </a:r>
            <a:r>
              <a:rPr lang="th-TH" sz="6000" b="1" dirty="0" err="1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ณา</a:t>
            </a:r>
            <a:r>
              <a:rPr lang="th-TH" sz="6000" b="1" dirty="0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การงานบริการวิชาการ การสอน และการวิจัย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4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Untitled-1-small.jpg"/>
          <p:cNvPicPr>
            <a:picLocks noChangeAspect="1"/>
          </p:cNvPicPr>
          <p:nvPr/>
        </p:nvPicPr>
        <p:blipFill>
          <a:blip r:embed="rId2"/>
          <a:srcRect l="36168" t="36433" r="9161" b="46671"/>
          <a:stretch>
            <a:fillRect/>
          </a:stretch>
        </p:blipFill>
        <p:spPr bwMode="auto">
          <a:xfrm>
            <a:off x="0" y="0"/>
            <a:ext cx="4673576" cy="4830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5843" name="AutoShape 2"/>
          <p:cNvSpPr>
            <a:spLocks/>
          </p:cNvSpPr>
          <p:nvPr/>
        </p:nvSpPr>
        <p:spPr bwMode="auto">
          <a:xfrm flipH="1">
            <a:off x="2749228" y="-9209"/>
            <a:ext cx="6394772" cy="51527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pic>
        <p:nvPicPr>
          <p:cNvPr id="3076" name="Picture 3" descr="imag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835" y="366676"/>
            <a:ext cx="9151814" cy="4780173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5845" name="AutoShape 4"/>
          <p:cNvSpPr>
            <a:spLocks/>
          </p:cNvSpPr>
          <p:nvPr/>
        </p:nvSpPr>
        <p:spPr bwMode="auto">
          <a:xfrm>
            <a:off x="301377" y="1053982"/>
            <a:ext cx="8523387" cy="36659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0" y="369187"/>
            <a:ext cx="91440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0"/>
            <a:headEnd/>
            <a:tailEnd/>
          </a:ln>
        </p:spPr>
        <p:txBody>
          <a:bodyPr lIns="60129" tIns="30064" rIns="60129" bIns="30064"/>
          <a:lstStyle/>
          <a:p>
            <a:endParaRPr lang="th-TH"/>
          </a:p>
        </p:txBody>
      </p:sp>
      <p:sp>
        <p:nvSpPr>
          <p:cNvPr id="35847" name="AutoShape 9"/>
          <p:cNvSpPr>
            <a:spLocks/>
          </p:cNvSpPr>
          <p:nvPr/>
        </p:nvSpPr>
        <p:spPr bwMode="auto">
          <a:xfrm>
            <a:off x="0" y="357467"/>
            <a:ext cx="9144000" cy="47860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5848" name="AutoShape 20"/>
          <p:cNvSpPr>
            <a:spLocks noChangeArrowheads="1"/>
          </p:cNvSpPr>
          <p:nvPr/>
        </p:nvSpPr>
        <p:spPr bwMode="gray">
          <a:xfrm>
            <a:off x="428596" y="428610"/>
            <a:ext cx="8286807" cy="1484568"/>
          </a:xfrm>
          <a:prstGeom prst="roundRect">
            <a:avLst>
              <a:gd name="adj" fmla="val 1192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lIns="57393" tIns="28697" rIns="57393" bIns="28697" anchor="ctr"/>
          <a:lstStyle/>
          <a:p>
            <a:r>
              <a:rPr lang="th-TH" sz="4000" b="1" dirty="0" smtClean="0">
                <a:solidFill>
                  <a:srgbClr val="FFFFCC"/>
                </a:solidFill>
                <a:latin typeface="TH SarabunPSK" pitchFamily="34" charset="-34"/>
                <a:cs typeface="TH SarabunPSK" pitchFamily="34" charset="-34"/>
              </a:rPr>
              <a:t>คู่มือการประกันคุณภาพการศึกษาภายใน ระดับอุดมศึกษา</a:t>
            </a:r>
          </a:p>
          <a:p>
            <a:pPr algn="ctr"/>
            <a:r>
              <a:rPr lang="th-TH" sz="4000" b="1" dirty="0" smtClean="0">
                <a:solidFill>
                  <a:srgbClr val="FFFFCC"/>
                </a:solidFill>
                <a:latin typeface="TH SarabunPSK" pitchFamily="34" charset="-34"/>
                <a:cs typeface="TH SarabunPSK" pitchFamily="34" charset="-34"/>
              </a:rPr>
              <a:t>ฉบับปีการศึกษา 2557</a:t>
            </a:r>
            <a:endParaRPr lang="th-TH" sz="3800" b="1" dirty="0">
              <a:solidFill>
                <a:srgbClr val="FFFF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2214560"/>
            <a:ext cx="214314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ระดับคณะ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2214560"/>
            <a:ext cx="2714644" cy="523220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ระดับสถาบัน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3214692"/>
            <a:ext cx="3071834" cy="46166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การบริการวิชาการ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4139997"/>
            <a:ext cx="3714776" cy="646331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3.1 การบริการวิชาการแก่สังคม เกณฑ์มาตรฐาน 6 ข้อ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214692"/>
            <a:ext cx="321471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การบริการวิชาการ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4139997"/>
            <a:ext cx="34290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3.1 การบริการวิชาการแก่สังคม เกณฑ์มาตรฐาน 6 ข้อ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ลูกศรลง 14"/>
          <p:cNvSpPr/>
          <p:nvPr/>
        </p:nvSpPr>
        <p:spPr>
          <a:xfrm>
            <a:off x="6500826" y="1857370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ลง 15"/>
          <p:cNvSpPr/>
          <p:nvPr/>
        </p:nvSpPr>
        <p:spPr>
          <a:xfrm>
            <a:off x="2071670" y="2793704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>
            <a:off x="2071670" y="3743664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ลง 17"/>
          <p:cNvSpPr/>
          <p:nvPr/>
        </p:nvSpPr>
        <p:spPr>
          <a:xfrm>
            <a:off x="2071670" y="1857370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ลง 18"/>
          <p:cNvSpPr/>
          <p:nvPr/>
        </p:nvSpPr>
        <p:spPr>
          <a:xfrm>
            <a:off x="6572264" y="2786064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ลง 19"/>
          <p:cNvSpPr/>
          <p:nvPr/>
        </p:nvSpPr>
        <p:spPr>
          <a:xfrm>
            <a:off x="6643702" y="3714758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Untitled-1-small.jpg"/>
          <p:cNvPicPr>
            <a:picLocks noChangeAspect="1"/>
          </p:cNvPicPr>
          <p:nvPr/>
        </p:nvPicPr>
        <p:blipFill>
          <a:blip r:embed="rId2"/>
          <a:srcRect l="36168" t="36433" r="9161" b="46671"/>
          <a:stretch>
            <a:fillRect/>
          </a:stretch>
        </p:blipFill>
        <p:spPr bwMode="auto">
          <a:xfrm>
            <a:off x="0" y="0"/>
            <a:ext cx="4673576" cy="4830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5843" name="AutoShape 2"/>
          <p:cNvSpPr>
            <a:spLocks/>
          </p:cNvSpPr>
          <p:nvPr/>
        </p:nvSpPr>
        <p:spPr bwMode="auto">
          <a:xfrm flipH="1">
            <a:off x="2749228" y="-9209"/>
            <a:ext cx="6394772" cy="51527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pic>
        <p:nvPicPr>
          <p:cNvPr id="3076" name="Picture 3" descr="imag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835" y="366676"/>
            <a:ext cx="9151814" cy="4780173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5845" name="AutoShape 4"/>
          <p:cNvSpPr>
            <a:spLocks/>
          </p:cNvSpPr>
          <p:nvPr/>
        </p:nvSpPr>
        <p:spPr bwMode="auto">
          <a:xfrm>
            <a:off x="301377" y="1053982"/>
            <a:ext cx="8523387" cy="36659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0" y="369187"/>
            <a:ext cx="91440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0"/>
            <a:headEnd/>
            <a:tailEnd/>
          </a:ln>
        </p:spPr>
        <p:txBody>
          <a:bodyPr lIns="60129" tIns="30064" rIns="60129" bIns="30064"/>
          <a:lstStyle/>
          <a:p>
            <a:endParaRPr lang="th-TH"/>
          </a:p>
        </p:txBody>
      </p:sp>
      <p:sp>
        <p:nvSpPr>
          <p:cNvPr id="35847" name="AutoShape 9"/>
          <p:cNvSpPr>
            <a:spLocks/>
          </p:cNvSpPr>
          <p:nvPr/>
        </p:nvSpPr>
        <p:spPr bwMode="auto">
          <a:xfrm>
            <a:off x="0" y="357467"/>
            <a:ext cx="9144000" cy="47860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5848" name="AutoShape 20"/>
          <p:cNvSpPr>
            <a:spLocks noChangeArrowheads="1"/>
          </p:cNvSpPr>
          <p:nvPr/>
        </p:nvSpPr>
        <p:spPr bwMode="gray">
          <a:xfrm>
            <a:off x="428596" y="428610"/>
            <a:ext cx="8286807" cy="1484568"/>
          </a:xfrm>
          <a:prstGeom prst="roundRect">
            <a:avLst>
              <a:gd name="adj" fmla="val 1192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EFEFE"/>
            </a:solidFill>
            <a:round/>
            <a:headEnd/>
            <a:tailEnd/>
          </a:ln>
        </p:spPr>
        <p:txBody>
          <a:bodyPr wrap="none" lIns="57393" tIns="28697" rIns="57393" bIns="28697" anchor="ctr"/>
          <a:lstStyle/>
          <a:p>
            <a:r>
              <a:rPr lang="th-TH" sz="4000" b="1" dirty="0" smtClean="0">
                <a:solidFill>
                  <a:srgbClr val="FFFFCC"/>
                </a:solidFill>
                <a:latin typeface="TH SarabunPSK" pitchFamily="34" charset="-34"/>
                <a:cs typeface="TH SarabunPSK" pitchFamily="34" charset="-34"/>
              </a:rPr>
              <a:t>คู่มือการประกันคุณภาพการศึกษาภายใน ระดับอุดมศึกษา</a:t>
            </a:r>
          </a:p>
          <a:p>
            <a:pPr algn="ctr"/>
            <a:r>
              <a:rPr lang="th-TH" sz="4000" b="1" dirty="0" smtClean="0">
                <a:solidFill>
                  <a:srgbClr val="FFFFCC"/>
                </a:solidFill>
                <a:latin typeface="TH SarabunPSK" pitchFamily="34" charset="-34"/>
                <a:cs typeface="TH SarabunPSK" pitchFamily="34" charset="-34"/>
              </a:rPr>
              <a:t>ฉบับปีการศึกษา 2557</a:t>
            </a:r>
            <a:endParaRPr lang="th-TH" sz="3800" b="1" dirty="0">
              <a:solidFill>
                <a:srgbClr val="FFFF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285998"/>
            <a:ext cx="214314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ระดับคณะ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3286130"/>
            <a:ext cx="321471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การบริการวิชาการ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4211435"/>
            <a:ext cx="34290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3.1 การบริการวิชาการแก่สังคม เกณฑ์มาตรฐาน 6 ข้อ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4143372" y="2865142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>
            <a:off x="4143372" y="3786196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ลง 20"/>
          <p:cNvSpPr/>
          <p:nvPr/>
        </p:nvSpPr>
        <p:spPr>
          <a:xfrm>
            <a:off x="4143372" y="1928808"/>
            <a:ext cx="571504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Untitled-1-small.jpg"/>
          <p:cNvPicPr>
            <a:picLocks noChangeAspect="1"/>
          </p:cNvPicPr>
          <p:nvPr/>
        </p:nvPicPr>
        <p:blipFill>
          <a:blip r:embed="rId2"/>
          <a:srcRect l="36168" t="36433" r="9161" b="46671"/>
          <a:stretch>
            <a:fillRect/>
          </a:stretch>
        </p:blipFill>
        <p:spPr bwMode="auto">
          <a:xfrm>
            <a:off x="0" y="0"/>
            <a:ext cx="4673576" cy="4830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6867" name="AutoShape 2"/>
          <p:cNvSpPr>
            <a:spLocks/>
          </p:cNvSpPr>
          <p:nvPr/>
        </p:nvSpPr>
        <p:spPr bwMode="auto">
          <a:xfrm flipH="1">
            <a:off x="2749228" y="-9209"/>
            <a:ext cx="6394772" cy="51527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pic>
        <p:nvPicPr>
          <p:cNvPr id="3076" name="Picture 3" descr="imag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835" y="366676"/>
            <a:ext cx="9151814" cy="4780173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6869" name="AutoShape 4"/>
          <p:cNvSpPr>
            <a:spLocks/>
          </p:cNvSpPr>
          <p:nvPr/>
        </p:nvSpPr>
        <p:spPr bwMode="auto">
          <a:xfrm>
            <a:off x="301377" y="1053982"/>
            <a:ext cx="8523387" cy="36659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0" y="369187"/>
            <a:ext cx="9144000" cy="0"/>
          </a:xfrm>
          <a:prstGeom prst="line">
            <a:avLst/>
          </a:prstGeom>
          <a:noFill/>
          <a:ln w="57150">
            <a:solidFill>
              <a:srgbClr val="FFFFFF"/>
            </a:solidFill>
            <a:miter lim="0"/>
            <a:headEnd/>
            <a:tailEnd/>
          </a:ln>
        </p:spPr>
        <p:txBody>
          <a:bodyPr lIns="60129" tIns="30064" rIns="60129" bIns="30064"/>
          <a:lstStyle/>
          <a:p>
            <a:endParaRPr lang="th-TH"/>
          </a:p>
        </p:txBody>
      </p:sp>
      <p:sp>
        <p:nvSpPr>
          <p:cNvPr id="36871" name="AutoShape 9"/>
          <p:cNvSpPr>
            <a:spLocks/>
          </p:cNvSpPr>
          <p:nvPr/>
        </p:nvSpPr>
        <p:spPr bwMode="auto">
          <a:xfrm>
            <a:off x="-15627" y="357467"/>
            <a:ext cx="9144000" cy="478603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90" y="0"/>
                </a:moveTo>
                <a:lnTo>
                  <a:pt x="21600" y="0"/>
                </a:lnTo>
                <a:lnTo>
                  <a:pt x="21600" y="17999"/>
                </a:lnTo>
                <a:cubicBezTo>
                  <a:pt x="21600" y="19988"/>
                  <a:pt x="20619" y="21600"/>
                  <a:pt x="19409" y="21600"/>
                </a:cubicBezTo>
                <a:cubicBezTo>
                  <a:pt x="19409" y="21600"/>
                  <a:pt x="19409" y="21600"/>
                  <a:pt x="1940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1"/>
                  <a:pt x="980" y="0"/>
                  <a:pt x="2190" y="0"/>
                </a:cubicBezTo>
                <a:cubicBezTo>
                  <a:pt x="2190" y="0"/>
                  <a:pt x="2190" y="0"/>
                  <a:pt x="2190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36872" name="สี่เหลี่ยมผืนผ้า 2"/>
          <p:cNvSpPr>
            <a:spLocks noChangeArrowheads="1"/>
          </p:cNvSpPr>
          <p:nvPr/>
        </p:nvSpPr>
        <p:spPr bwMode="auto">
          <a:xfrm>
            <a:off x="4673576" y="-142894"/>
            <a:ext cx="4493865" cy="57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0" tIns="40815" rIns="81630" bIns="40815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3. 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บริการวิชาการแก่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สังคม</a:t>
            </a:r>
            <a:endParaRPr lang="th-TH" sz="3200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873" name="สี่เหลี่ยมผืนผ้า 1"/>
          <p:cNvSpPr>
            <a:spLocks noChangeArrowheads="1"/>
          </p:cNvSpPr>
          <p:nvPr/>
        </p:nvSpPr>
        <p:spPr bwMode="auto">
          <a:xfrm>
            <a:off x="420812" y="500048"/>
            <a:ext cx="8229823" cy="463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81630" tIns="40815" rIns="81630" bIns="40815">
            <a:spAutoFit/>
          </a:bodyPr>
          <a:lstStyle/>
          <a:p>
            <a:r>
              <a:rPr lang="th-TH" sz="2400" dirty="0" smtClean="0"/>
              <a:t>การบริการทางวิชาการแก่สังคม เป็นหนึ่งในภารกิจหลักของสถาบันอุดมศึกษา สถาบันพึงให้บริการทางวิชาการแก่ชุมชน สังคม และประเทศชาติ ในรูปแบบต่างๆ ตามความถนัดและในด้านที่สถาบันมีความเชี่ยวชาญ การให้บริการทางวิชาการอาจให้เปล่าโดยไม่คิดค่าใช้จ่ายหรืออาจคิดค่าใช้จ่ายตามความเหมาะสม โดยให้บริการทั้งหน่วยงานภาครัฐและเอกชน หน่วยงานอิสระ หน่วยงานสาธารณะ ชุมชน และสังคมโดยกว้าง รูปแบบการให้บริการทางวิชาการมีความหลากหลาย เช่น การอนุญาตให้ใช้ประโยชน์ทรัพยากรของสถาบัน เป็นแหล่งอ้างอิงทางวิชาการให้คำปรึกษา ให้การอบรม จัดประชุมหรือสัมมนาวิชาการ ทำงานวิจัยเพื่อตอบคำถามต่างๆ หรือเพื่อชี้แนะสังคม การให้บริการทางวิชาการนอกจากเป็นการทำประโยชน์ให้สังคมแล้ว สถาบันยังได้รับประโยชน์ในด้านต่างๆ คือเพิ่มพูนความรู้และประสบการณ์ของอาจารย์อันจะนำมาสู่การพัฒนาหลักสูตร </a:t>
            </a:r>
            <a:r>
              <a:rPr lang="th-TH" sz="2800" b="1" u="sng" dirty="0" smtClean="0">
                <a:solidFill>
                  <a:srgbClr val="FF0000"/>
                </a:solidFill>
              </a:rPr>
              <a:t>มีการบูร</a:t>
            </a:r>
            <a:r>
              <a:rPr lang="th-TH" sz="2800" b="1" u="sng" dirty="0" err="1" smtClean="0">
                <a:solidFill>
                  <a:srgbClr val="FF0000"/>
                </a:solidFill>
              </a:rPr>
              <a:t>ณา</a:t>
            </a:r>
            <a:r>
              <a:rPr lang="th-TH" sz="2800" b="1" u="sng" dirty="0" smtClean="0">
                <a:solidFill>
                  <a:srgbClr val="FF0000"/>
                </a:solidFill>
              </a:rPr>
              <a:t>การเพื่อใช้ประโยชน์ทางด้านการจัดการเรียนการสอนและการวิจัย</a:t>
            </a:r>
            <a:r>
              <a:rPr lang="th-TH" sz="2800" dirty="0" smtClean="0">
                <a:solidFill>
                  <a:srgbClr val="FF0000"/>
                </a:solidFill>
              </a:rPr>
              <a:t> </a:t>
            </a:r>
            <a:r>
              <a:rPr lang="th-TH" sz="2400" dirty="0" smtClean="0"/>
              <a:t>พัฒนาตำแหน่งทางวิชาการของอาจารย์ สร้างเครือข่ายกับหน่วยงานต่างๆ ซึ่งเป็นแหล่งงานของนักศึกษาและเป็นการสร้างรายได้ของสถาบันจากการให้บริการทางวิชาการด้วย</a:t>
            </a:r>
            <a:endParaRPr lang="th-TH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214</Template>
  <TotalTime>5116</TotalTime>
  <Words>2160</Words>
  <Application>Microsoft Office PowerPoint</Application>
  <PresentationFormat>นำเสนอทางหน้าจอ (16:9)</PresentationFormat>
  <Paragraphs>220</Paragraphs>
  <Slides>48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49" baseType="lpstr">
      <vt:lpstr>214</vt:lpstr>
      <vt:lpstr>การบูรณาการงานบริการวิชาการ การสอน และการวิจัย</vt:lpstr>
      <vt:lpstr>Check in</vt:lpstr>
      <vt:lpstr>ความคาดหวัง</vt:lpstr>
      <vt:lpstr>ความคาดหวัง</vt:lpstr>
      <vt:lpstr>ความคาดหวัง</vt:lpstr>
      <vt:lpstr>การบูรณาการงานบริการวิชาการ การสอน และการวิจัย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ประเด็นการบูรณาการตามเกณฑ์ IQA</vt:lpstr>
      <vt:lpstr>ภาพนิ่ง 17</vt:lpstr>
      <vt:lpstr>ระบบและกลไกการบริการทางวิชาการแก่สังคม</vt:lpstr>
      <vt:lpstr>ระบบและกลไกการบริการทางวิชาการแก่สังคม</vt:lpstr>
      <vt:lpstr>ระบบและกลไกการบริการทางวิชาการแก่สังคม</vt:lpstr>
      <vt:lpstr>บูรณาการงานบริการทางวิชาการแก่สังคมกับการเรียนการสอน</vt:lpstr>
      <vt:lpstr>บูรณาการงานบริการทางวิชาการแก่สังคมกับการวิจัย</vt:lpstr>
      <vt:lpstr>ประเมินผลความสำเร็จของการบูรณาการงานบริการทางวิชาการแก่สังคมกับการเรียนการสอน และการวิจัย</vt:lpstr>
      <vt:lpstr>นำผลการประเมินไปปรับปรุงการบูรณาการงานบริการทางวิชาการแก่สังคมกับการเรียนการสอนและการวิจัยการวิจัย</vt:lpstr>
      <vt:lpstr>แนวทางการบูรณาการบริการวิชาการ กับการสอน การวิจัย</vt:lpstr>
      <vt:lpstr>ปฏิบัติการ</vt:lpstr>
      <vt:lpstr>แลกเปลี่ยนเรียนรู้</vt:lpstr>
      <vt:lpstr>แนวทางการบูรณาการ</vt:lpstr>
      <vt:lpstr>แนวทางการบูรณาการ</vt:lpstr>
      <vt:lpstr>ภาพนิ่ง 30</vt:lpstr>
      <vt:lpstr>ภาพนิ่ง 31</vt:lpstr>
      <vt:lpstr>ระดมสมอง</vt:lpstr>
      <vt:lpstr>ภาพนิ่ง 33</vt:lpstr>
      <vt:lpstr>ภาพนิ่ง 34</vt:lpstr>
      <vt:lpstr>ภาพนิ่ง 35</vt:lpstr>
      <vt:lpstr>ภาพนิ่ง 36</vt:lpstr>
      <vt:lpstr>ระดมสมอง</vt:lpstr>
      <vt:lpstr>ภาพนิ่ง 38</vt:lpstr>
      <vt:lpstr>ภาพนิ่ง 39</vt:lpstr>
      <vt:lpstr>ภาพนิ่ง 40</vt:lpstr>
      <vt:lpstr>ภาพนิ่ง 41</vt:lpstr>
      <vt:lpstr>Check out</vt:lpstr>
      <vt:lpstr>Check out</vt:lpstr>
      <vt:lpstr>ผลลัพธ์การเรียนรู้</vt:lpstr>
      <vt:lpstr>ผลลัพธ์การเรียนรู้</vt:lpstr>
      <vt:lpstr>ผลลัพธ์การเรียนรู้</vt:lpstr>
      <vt:lpstr>ภาพนิ่ง 47</vt:lpstr>
      <vt:lpstr>THANK YOU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OCom Edition</dc:creator>
  <cp:lastModifiedBy>Admin</cp:lastModifiedBy>
  <cp:revision>74</cp:revision>
  <dcterms:created xsi:type="dcterms:W3CDTF">2015-07-05T18:45:39Z</dcterms:created>
  <dcterms:modified xsi:type="dcterms:W3CDTF">2015-07-10T08:11:01Z</dcterms:modified>
</cp:coreProperties>
</file>