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328" r:id="rId2"/>
    <p:sldId id="331" r:id="rId3"/>
    <p:sldId id="329" r:id="rId4"/>
    <p:sldId id="332" r:id="rId5"/>
    <p:sldId id="334" r:id="rId6"/>
    <p:sldId id="333" r:id="rId7"/>
    <p:sldId id="335" r:id="rId8"/>
    <p:sldId id="336" r:id="rId9"/>
    <p:sldId id="337" r:id="rId10"/>
    <p:sldId id="338" r:id="rId11"/>
    <p:sldId id="339" r:id="rId12"/>
    <p:sldId id="327" r:id="rId13"/>
    <p:sldId id="257" r:id="rId14"/>
    <p:sldId id="258" r:id="rId15"/>
    <p:sldId id="314" r:id="rId16"/>
    <p:sldId id="315" r:id="rId17"/>
    <p:sldId id="316" r:id="rId18"/>
    <p:sldId id="259" r:id="rId19"/>
    <p:sldId id="304" r:id="rId20"/>
    <p:sldId id="261" r:id="rId21"/>
    <p:sldId id="262" r:id="rId22"/>
    <p:sldId id="263" r:id="rId23"/>
    <p:sldId id="264" r:id="rId24"/>
    <p:sldId id="351" r:id="rId25"/>
    <p:sldId id="352" r:id="rId26"/>
    <p:sldId id="295" r:id="rId27"/>
    <p:sldId id="266" r:id="rId28"/>
    <p:sldId id="267" r:id="rId29"/>
    <p:sldId id="296" r:id="rId30"/>
    <p:sldId id="297" r:id="rId31"/>
    <p:sldId id="320" r:id="rId32"/>
    <p:sldId id="298" r:id="rId33"/>
    <p:sldId id="268" r:id="rId34"/>
    <p:sldId id="269" r:id="rId35"/>
    <p:sldId id="270" r:id="rId36"/>
    <p:sldId id="271" r:id="rId37"/>
    <p:sldId id="300" r:id="rId38"/>
    <p:sldId id="307" r:id="rId39"/>
    <p:sldId id="321" r:id="rId40"/>
    <p:sldId id="280" r:id="rId41"/>
    <p:sldId id="305" r:id="rId42"/>
    <p:sldId id="306" r:id="rId43"/>
    <p:sldId id="276" r:id="rId44"/>
    <p:sldId id="273" r:id="rId45"/>
    <p:sldId id="309" r:id="rId46"/>
    <p:sldId id="281" r:id="rId47"/>
    <p:sldId id="282" r:id="rId48"/>
    <p:sldId id="283" r:id="rId49"/>
    <p:sldId id="284" r:id="rId50"/>
    <p:sldId id="285" r:id="rId51"/>
    <p:sldId id="286" r:id="rId52"/>
    <p:sldId id="301" r:id="rId53"/>
    <p:sldId id="310" r:id="rId54"/>
    <p:sldId id="322" r:id="rId55"/>
    <p:sldId id="323" r:id="rId56"/>
    <p:sldId id="324" r:id="rId57"/>
    <p:sldId id="344" r:id="rId58"/>
    <p:sldId id="345" r:id="rId59"/>
    <p:sldId id="346" r:id="rId60"/>
    <p:sldId id="347" r:id="rId61"/>
    <p:sldId id="348" r:id="rId62"/>
    <p:sldId id="349" r:id="rId63"/>
    <p:sldId id="342" r:id="rId64"/>
    <p:sldId id="343" r:id="rId65"/>
    <p:sldId id="319" r:id="rId66"/>
    <p:sldId id="287" r:id="rId67"/>
    <p:sldId id="288" r:id="rId68"/>
    <p:sldId id="289" r:id="rId69"/>
    <p:sldId id="290" r:id="rId70"/>
    <p:sldId id="291" r:id="rId71"/>
    <p:sldId id="293" r:id="rId72"/>
    <p:sldId id="294" r:id="rId73"/>
    <p:sldId id="341" r:id="rId74"/>
    <p:sldId id="350" r:id="rId75"/>
    <p:sldId id="340" r:id="rId76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FFCC"/>
    <a:srgbClr val="C65806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8" autoAdjust="0"/>
    <p:restoredTop sz="94660"/>
  </p:normalViewPr>
  <p:slideViewPr>
    <p:cSldViewPr>
      <p:cViewPr>
        <p:scale>
          <a:sx n="50" d="100"/>
          <a:sy n="50" d="100"/>
        </p:scale>
        <p:origin x="-1752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434E8-1AA1-4B7B-B2D7-5C6F981DA6E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F20EB35-5ED1-438D-827F-41A65AAB222D}">
      <dgm:prSet phldrT="[Text]" custT="1"/>
      <dgm:spPr>
        <a:solidFill>
          <a:srgbClr val="00B050"/>
        </a:solidFill>
      </dgm:spPr>
      <dgm:t>
        <a:bodyPr/>
        <a:lstStyle/>
        <a:p>
          <a:r>
            <a:rPr lang="th-TH" sz="3200" b="1" dirty="0" smtClean="0">
              <a:solidFill>
                <a:schemeClr val="tx1"/>
              </a:solidFill>
              <a:latin typeface="KodchiangUPC" pitchFamily="18" charset="-34"/>
              <a:cs typeface="KodchiangUPC" pitchFamily="18" charset="-34"/>
            </a:rPr>
            <a:t>นักเรียน</a:t>
          </a:r>
          <a:endParaRPr lang="th-TH" sz="3200" b="1" dirty="0">
            <a:solidFill>
              <a:schemeClr val="tx1"/>
            </a:solidFill>
            <a:latin typeface="KodchiangUPC" pitchFamily="18" charset="-34"/>
            <a:cs typeface="KodchiangUPC" pitchFamily="18" charset="-34"/>
          </a:endParaRPr>
        </a:p>
      </dgm:t>
    </dgm:pt>
    <dgm:pt modelId="{97316E19-1C9F-4EDE-90C9-90BF110B53C9}" type="parTrans" cxnId="{6CAC053F-3851-44C2-B6A0-CF649A3BC38A}">
      <dgm:prSet/>
      <dgm:spPr/>
      <dgm:t>
        <a:bodyPr/>
        <a:lstStyle/>
        <a:p>
          <a:endParaRPr lang="th-TH"/>
        </a:p>
      </dgm:t>
    </dgm:pt>
    <dgm:pt modelId="{A73D3ABB-6BD4-4DDE-86E1-24076ED89401}" type="sibTrans" cxnId="{6CAC053F-3851-44C2-B6A0-CF649A3BC38A}">
      <dgm:prSet/>
      <dgm:spPr/>
      <dgm:t>
        <a:bodyPr/>
        <a:lstStyle/>
        <a:p>
          <a:endParaRPr lang="th-TH"/>
        </a:p>
      </dgm:t>
    </dgm:pt>
    <dgm:pt modelId="{6517AA64-42FF-4917-962B-9AB22F3B779C}">
      <dgm:prSet phldrT="[Text]"/>
      <dgm:spPr>
        <a:solidFill>
          <a:srgbClr val="FFFF00"/>
        </a:solidFill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นักศึกษา</a:t>
          </a:r>
          <a:endParaRPr lang="th-TH" b="1" dirty="0">
            <a:solidFill>
              <a:schemeClr val="tx1"/>
            </a:solidFill>
          </a:endParaRPr>
        </a:p>
      </dgm:t>
    </dgm:pt>
    <dgm:pt modelId="{012884AE-6C86-42CF-9962-9F6203159C6A}" type="parTrans" cxnId="{E713FC82-FACC-4FB4-BB10-C26CE9A7D68F}">
      <dgm:prSet/>
      <dgm:spPr/>
      <dgm:t>
        <a:bodyPr/>
        <a:lstStyle/>
        <a:p>
          <a:endParaRPr lang="th-TH"/>
        </a:p>
      </dgm:t>
    </dgm:pt>
    <dgm:pt modelId="{11FD20B8-7240-46CF-B93C-38920C769B8B}" type="sibTrans" cxnId="{E713FC82-FACC-4FB4-BB10-C26CE9A7D68F}">
      <dgm:prSet/>
      <dgm:spPr/>
      <dgm:t>
        <a:bodyPr/>
        <a:lstStyle/>
        <a:p>
          <a:endParaRPr lang="th-TH"/>
        </a:p>
      </dgm:t>
    </dgm:pt>
    <dgm:pt modelId="{1399D06A-6A1F-4F76-9310-09877EDFD8E9}">
      <dgm:prSet phldrT="[Text]"/>
      <dgm:spPr>
        <a:solidFill>
          <a:srgbClr val="FEE2F3"/>
        </a:solidFill>
      </dgm:spPr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KodchiangUPC" pitchFamily="18" charset="-34"/>
              <a:cs typeface="KodchiangUPC" pitchFamily="18" charset="-34"/>
            </a:rPr>
            <a:t>บัณฑิต</a:t>
          </a:r>
          <a:endParaRPr lang="th-TH" b="1" dirty="0">
            <a:solidFill>
              <a:schemeClr val="tx1"/>
            </a:solidFill>
            <a:latin typeface="KodchiangUPC" pitchFamily="18" charset="-34"/>
            <a:cs typeface="KodchiangUPC" pitchFamily="18" charset="-34"/>
          </a:endParaRPr>
        </a:p>
      </dgm:t>
    </dgm:pt>
    <dgm:pt modelId="{81B17689-64AE-4924-91B0-21F8BB083BFA}" type="parTrans" cxnId="{F70C8BBD-F524-4CFA-B46B-0ED12731223A}">
      <dgm:prSet/>
      <dgm:spPr/>
      <dgm:t>
        <a:bodyPr/>
        <a:lstStyle/>
        <a:p>
          <a:endParaRPr lang="th-TH"/>
        </a:p>
      </dgm:t>
    </dgm:pt>
    <dgm:pt modelId="{60D8534F-9BC1-43D4-BE9B-D6F8DC01A518}" type="sibTrans" cxnId="{F70C8BBD-F524-4CFA-B46B-0ED12731223A}">
      <dgm:prSet/>
      <dgm:spPr/>
      <dgm:t>
        <a:bodyPr/>
        <a:lstStyle/>
        <a:p>
          <a:endParaRPr lang="th-TH"/>
        </a:p>
      </dgm:t>
    </dgm:pt>
    <dgm:pt modelId="{6866E904-E154-47B0-91F3-95F9F42E4EA2}" type="pres">
      <dgm:prSet presAssocID="{68D434E8-1AA1-4B7B-B2D7-5C6F981DA6EC}" presName="CompostProcess" presStyleCnt="0">
        <dgm:presLayoutVars>
          <dgm:dir/>
          <dgm:resizeHandles val="exact"/>
        </dgm:presLayoutVars>
      </dgm:prSet>
      <dgm:spPr/>
    </dgm:pt>
    <dgm:pt modelId="{A2196303-9CED-4AA3-AD0F-0E6CACDEA6A8}" type="pres">
      <dgm:prSet presAssocID="{68D434E8-1AA1-4B7B-B2D7-5C6F981DA6EC}" presName="arrow" presStyleLbl="bgShp" presStyleIdx="0" presStyleCnt="1" custLinFactNeighborX="-5147" custLinFactNeighborY="-353"/>
      <dgm:spPr/>
    </dgm:pt>
    <dgm:pt modelId="{D7FD6122-1E73-4A50-B058-BDB0D4C2C226}" type="pres">
      <dgm:prSet presAssocID="{68D434E8-1AA1-4B7B-B2D7-5C6F981DA6EC}" presName="linearProcess" presStyleCnt="0"/>
      <dgm:spPr/>
    </dgm:pt>
    <dgm:pt modelId="{6665917A-7398-4C48-9F12-A8BACF4806CA}" type="pres">
      <dgm:prSet presAssocID="{3F20EB35-5ED1-438D-827F-41A65AAB222D}" presName="textNode" presStyleLbl="node1" presStyleIdx="0" presStyleCnt="3" custScaleX="402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4A949C-1833-47D0-A114-60E36E6A930B}" type="pres">
      <dgm:prSet presAssocID="{A73D3ABB-6BD4-4DDE-86E1-24076ED89401}" presName="sibTrans" presStyleCnt="0"/>
      <dgm:spPr/>
    </dgm:pt>
    <dgm:pt modelId="{66954D1D-3633-42CA-B149-BBE995FD084C}" type="pres">
      <dgm:prSet presAssocID="{6517AA64-42FF-4917-962B-9AB22F3B779C}" presName="textNode" presStyleLbl="node1" presStyleIdx="1" presStyleCnt="3" custLinFactNeighborX="11639" custLinFactNeighborY="-325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DF2E29-7653-4EFA-B3CB-19B737332C81}" type="pres">
      <dgm:prSet presAssocID="{11FD20B8-7240-46CF-B93C-38920C769B8B}" presName="sibTrans" presStyleCnt="0"/>
      <dgm:spPr/>
    </dgm:pt>
    <dgm:pt modelId="{167414C4-47C8-4535-9E48-05FA0007A3C6}" type="pres">
      <dgm:prSet presAssocID="{1399D06A-6A1F-4F76-9310-09877EDFD8E9}" presName="textNode" presStyleLbl="node1" presStyleIdx="2" presStyleCnt="3" custScaleX="58074" custLinFactNeighborX="52509" custLinFactNeighborY="-98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70C8BBD-F524-4CFA-B46B-0ED12731223A}" srcId="{68D434E8-1AA1-4B7B-B2D7-5C6F981DA6EC}" destId="{1399D06A-6A1F-4F76-9310-09877EDFD8E9}" srcOrd="2" destOrd="0" parTransId="{81B17689-64AE-4924-91B0-21F8BB083BFA}" sibTransId="{60D8534F-9BC1-43D4-BE9B-D6F8DC01A518}"/>
    <dgm:cxn modelId="{E713FC82-FACC-4FB4-BB10-C26CE9A7D68F}" srcId="{68D434E8-1AA1-4B7B-B2D7-5C6F981DA6EC}" destId="{6517AA64-42FF-4917-962B-9AB22F3B779C}" srcOrd="1" destOrd="0" parTransId="{012884AE-6C86-42CF-9962-9F6203159C6A}" sibTransId="{11FD20B8-7240-46CF-B93C-38920C769B8B}"/>
    <dgm:cxn modelId="{6CAC053F-3851-44C2-B6A0-CF649A3BC38A}" srcId="{68D434E8-1AA1-4B7B-B2D7-5C6F981DA6EC}" destId="{3F20EB35-5ED1-438D-827F-41A65AAB222D}" srcOrd="0" destOrd="0" parTransId="{97316E19-1C9F-4EDE-90C9-90BF110B53C9}" sibTransId="{A73D3ABB-6BD4-4DDE-86E1-24076ED89401}"/>
    <dgm:cxn modelId="{863EA7A4-FEF9-4327-BF71-47EF505F553B}" type="presOf" srcId="{3F20EB35-5ED1-438D-827F-41A65AAB222D}" destId="{6665917A-7398-4C48-9F12-A8BACF4806CA}" srcOrd="0" destOrd="0" presId="urn:microsoft.com/office/officeart/2005/8/layout/hProcess9"/>
    <dgm:cxn modelId="{A003EA04-8D13-4401-8827-0152EADD32FE}" type="presOf" srcId="{68D434E8-1AA1-4B7B-B2D7-5C6F981DA6EC}" destId="{6866E904-E154-47B0-91F3-95F9F42E4EA2}" srcOrd="0" destOrd="0" presId="urn:microsoft.com/office/officeart/2005/8/layout/hProcess9"/>
    <dgm:cxn modelId="{9458947A-FCE4-475D-9653-F11DA00FF78E}" type="presOf" srcId="{1399D06A-6A1F-4F76-9310-09877EDFD8E9}" destId="{167414C4-47C8-4535-9E48-05FA0007A3C6}" srcOrd="0" destOrd="0" presId="urn:microsoft.com/office/officeart/2005/8/layout/hProcess9"/>
    <dgm:cxn modelId="{763B814E-1A52-4F26-9FF4-3D5794C07E07}" type="presOf" srcId="{6517AA64-42FF-4917-962B-9AB22F3B779C}" destId="{66954D1D-3633-42CA-B149-BBE995FD084C}" srcOrd="0" destOrd="0" presId="urn:microsoft.com/office/officeart/2005/8/layout/hProcess9"/>
    <dgm:cxn modelId="{B84BE262-22DF-438F-8162-3159DE9DB21F}" type="presParOf" srcId="{6866E904-E154-47B0-91F3-95F9F42E4EA2}" destId="{A2196303-9CED-4AA3-AD0F-0E6CACDEA6A8}" srcOrd="0" destOrd="0" presId="urn:microsoft.com/office/officeart/2005/8/layout/hProcess9"/>
    <dgm:cxn modelId="{F67B819F-DAF4-4379-84E5-97A32742AD9B}" type="presParOf" srcId="{6866E904-E154-47B0-91F3-95F9F42E4EA2}" destId="{D7FD6122-1E73-4A50-B058-BDB0D4C2C226}" srcOrd="1" destOrd="0" presId="urn:microsoft.com/office/officeart/2005/8/layout/hProcess9"/>
    <dgm:cxn modelId="{EB05A993-4AE7-445A-9C3D-763E2EB4B4C7}" type="presParOf" srcId="{D7FD6122-1E73-4A50-B058-BDB0D4C2C226}" destId="{6665917A-7398-4C48-9F12-A8BACF4806CA}" srcOrd="0" destOrd="0" presId="urn:microsoft.com/office/officeart/2005/8/layout/hProcess9"/>
    <dgm:cxn modelId="{72737B41-6B17-4932-A779-F92995963FEA}" type="presParOf" srcId="{D7FD6122-1E73-4A50-B058-BDB0D4C2C226}" destId="{CC4A949C-1833-47D0-A114-60E36E6A930B}" srcOrd="1" destOrd="0" presId="urn:microsoft.com/office/officeart/2005/8/layout/hProcess9"/>
    <dgm:cxn modelId="{A0576192-719E-4C1A-A074-4243BB9617BF}" type="presParOf" srcId="{D7FD6122-1E73-4A50-B058-BDB0D4C2C226}" destId="{66954D1D-3633-42CA-B149-BBE995FD084C}" srcOrd="2" destOrd="0" presId="urn:microsoft.com/office/officeart/2005/8/layout/hProcess9"/>
    <dgm:cxn modelId="{BC2545BB-4496-422B-B95D-DE4EE40BB17D}" type="presParOf" srcId="{D7FD6122-1E73-4A50-B058-BDB0D4C2C226}" destId="{DEDF2E29-7653-4EFA-B3CB-19B737332C81}" srcOrd="3" destOrd="0" presId="urn:microsoft.com/office/officeart/2005/8/layout/hProcess9"/>
    <dgm:cxn modelId="{4A1C4F1D-5AF9-42EC-89C0-15D98D7C4495}" type="presParOf" srcId="{D7FD6122-1E73-4A50-B058-BDB0D4C2C226}" destId="{167414C4-47C8-4535-9E48-05FA0007A3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4E308-1846-4777-B29F-96AF573DF2C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938A6F7-5298-4ABA-BC8F-ABFB388AB73D}">
      <dgm:prSet phldrT="[ข้อความ]" custT="1"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h-TH" sz="3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ตรงประเด็น</a:t>
          </a:r>
          <a:endParaRPr lang="th-TH" sz="3200" dirty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2FB1924-0795-4875-9DFB-CA9F53965DA6}" type="parTrans" cxnId="{E6BF1870-7D69-4C8E-A44F-AEB7A40150FD}">
      <dgm:prSet/>
      <dgm:spPr/>
      <dgm:t>
        <a:bodyPr/>
        <a:lstStyle/>
        <a:p>
          <a:endParaRPr lang="th-TH"/>
        </a:p>
      </dgm:t>
    </dgm:pt>
    <dgm:pt modelId="{24B05596-AF61-4686-A79F-3C3A706661E6}" type="sibTrans" cxnId="{E6BF1870-7D69-4C8E-A44F-AEB7A40150FD}">
      <dgm:prSet/>
      <dgm:spPr>
        <a:ln w="38100"/>
      </dgm:spPr>
      <dgm:t>
        <a:bodyPr/>
        <a:lstStyle/>
        <a:p>
          <a:endParaRPr lang="th-TH"/>
        </a:p>
      </dgm:t>
    </dgm:pt>
    <dgm:pt modelId="{63D91D02-90EE-4EEF-9087-2A35AF9749BF}">
      <dgm:prSet custT="1"/>
      <dgm:spPr>
        <a:solidFill>
          <a:srgbClr val="FFCCCC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h-TH" sz="2400" b="1" dirty="0" smtClean="0">
              <a:solidFill>
                <a:srgbClr val="FF0000"/>
              </a:solidFill>
              <a:latin typeface="Pristina" pitchFamily="66" charset="0"/>
              <a:cs typeface="Tahoma" pitchFamily="34" charset="0"/>
            </a:rPr>
            <a:t>เป็นไปได้</a:t>
          </a:r>
          <a:endParaRPr lang="th-TH" sz="2400" b="1" dirty="0">
            <a:solidFill>
              <a:srgbClr val="FF0000"/>
            </a:solidFill>
            <a:latin typeface="Pristina" pitchFamily="66" charset="0"/>
            <a:cs typeface="Tahoma" pitchFamily="34" charset="0"/>
          </a:endParaRPr>
        </a:p>
      </dgm:t>
    </dgm:pt>
    <dgm:pt modelId="{B57DCB4C-9908-44A4-ACFC-3E22D86E6FFD}" type="parTrans" cxnId="{60000CB8-9B32-4A81-8F3A-A8DEE91441B0}">
      <dgm:prSet/>
      <dgm:spPr/>
      <dgm:t>
        <a:bodyPr/>
        <a:lstStyle/>
        <a:p>
          <a:endParaRPr lang="th-TH"/>
        </a:p>
      </dgm:t>
    </dgm:pt>
    <dgm:pt modelId="{4E5077E1-45E2-4997-BAAD-B8406A24773F}" type="sibTrans" cxnId="{60000CB8-9B32-4A81-8F3A-A8DEE91441B0}">
      <dgm:prSet/>
      <dgm:spPr>
        <a:ln w="38100"/>
      </dgm:spPr>
      <dgm:t>
        <a:bodyPr/>
        <a:lstStyle/>
        <a:p>
          <a:endParaRPr lang="th-TH"/>
        </a:p>
      </dgm:t>
    </dgm:pt>
    <dgm:pt modelId="{B7CCA523-13CD-43CF-8A48-88C3EF6C5550}">
      <dgm:prSet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h-TH" sz="2400" b="1" dirty="0" smtClean="0">
              <a:solidFill>
                <a:srgbClr val="FF0000"/>
              </a:solidFill>
              <a:cs typeface="Tahoma" pitchFamily="34" charset="0"/>
            </a:rPr>
            <a:t>น่าสนใจ</a:t>
          </a:r>
          <a:endParaRPr lang="th-TH" sz="2400" b="1" dirty="0">
            <a:solidFill>
              <a:srgbClr val="FF0000"/>
            </a:solidFill>
            <a:cs typeface="Tahoma" pitchFamily="34" charset="0"/>
          </a:endParaRPr>
        </a:p>
      </dgm:t>
    </dgm:pt>
    <dgm:pt modelId="{54988D29-B9F8-4A7F-8E5F-5A65FE2CE7CD}" type="parTrans" cxnId="{188D1AE0-58D8-4989-9E09-B2A126811029}">
      <dgm:prSet/>
      <dgm:spPr/>
      <dgm:t>
        <a:bodyPr/>
        <a:lstStyle/>
        <a:p>
          <a:endParaRPr lang="th-TH"/>
        </a:p>
      </dgm:t>
    </dgm:pt>
    <dgm:pt modelId="{C26D55F4-15DC-4A8B-9AF3-EB54F4D2417C}" type="sibTrans" cxnId="{188D1AE0-58D8-4989-9E09-B2A126811029}">
      <dgm:prSet/>
      <dgm:spPr>
        <a:ln w="38100"/>
      </dgm:spPr>
      <dgm:t>
        <a:bodyPr/>
        <a:lstStyle/>
        <a:p>
          <a:endParaRPr lang="th-TH"/>
        </a:p>
      </dgm:t>
    </dgm:pt>
    <dgm:pt modelId="{C53E561D-EC86-46F8-AFED-71F518296864}">
      <dgm:prSet custT="1"/>
      <dgm:spPr>
        <a:solidFill>
          <a:srgbClr val="66FF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h-TH" sz="2400" b="1" dirty="0" smtClean="0">
              <a:solidFill>
                <a:srgbClr val="FF0000"/>
              </a:solidFill>
              <a:cs typeface="Tahoma" pitchFamily="34" charset="0"/>
            </a:rPr>
            <a:t>แปลก  ใหม่</a:t>
          </a:r>
          <a:endParaRPr lang="th-TH" sz="2400" b="1" dirty="0">
            <a:solidFill>
              <a:srgbClr val="FF0000"/>
            </a:solidFill>
            <a:cs typeface="Tahoma" pitchFamily="34" charset="0"/>
          </a:endParaRPr>
        </a:p>
      </dgm:t>
    </dgm:pt>
    <dgm:pt modelId="{AFE912F0-2E2B-4397-B132-C304BAC28423}" type="parTrans" cxnId="{7F6E6D51-1206-424F-AC62-8C2678E1F029}">
      <dgm:prSet/>
      <dgm:spPr/>
      <dgm:t>
        <a:bodyPr/>
        <a:lstStyle/>
        <a:p>
          <a:endParaRPr lang="th-TH"/>
        </a:p>
      </dgm:t>
    </dgm:pt>
    <dgm:pt modelId="{271DE62F-9919-4B79-B39C-3A94A0F46F6B}" type="sibTrans" cxnId="{7F6E6D51-1206-424F-AC62-8C2678E1F029}">
      <dgm:prSet/>
      <dgm:spPr>
        <a:ln w="38100"/>
      </dgm:spPr>
      <dgm:t>
        <a:bodyPr/>
        <a:lstStyle/>
        <a:p>
          <a:endParaRPr lang="th-TH"/>
        </a:p>
      </dgm:t>
    </dgm:pt>
    <dgm:pt modelId="{0D23B8E0-05E5-4F86-B7E7-5F17DBA8CFE4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h-TH" sz="2400" b="1" dirty="0" smtClean="0">
              <a:solidFill>
                <a:srgbClr val="FFFF00"/>
              </a:solidFill>
              <a:cs typeface="Tahoma" pitchFamily="34" charset="0"/>
            </a:rPr>
            <a:t>ตามหลักจรรยาบรรณ</a:t>
          </a:r>
          <a:endParaRPr lang="th-TH" sz="2400" b="1" dirty="0">
            <a:solidFill>
              <a:srgbClr val="FFFF00"/>
            </a:solidFill>
            <a:cs typeface="Tahoma" pitchFamily="34" charset="0"/>
          </a:endParaRPr>
        </a:p>
      </dgm:t>
    </dgm:pt>
    <dgm:pt modelId="{AA65E9EB-BB07-4960-AAB8-CD1D16D75814}" type="parTrans" cxnId="{4FD6EED6-B614-4AB7-B095-FC49F159B116}">
      <dgm:prSet/>
      <dgm:spPr/>
      <dgm:t>
        <a:bodyPr/>
        <a:lstStyle/>
        <a:p>
          <a:endParaRPr lang="th-TH"/>
        </a:p>
      </dgm:t>
    </dgm:pt>
    <dgm:pt modelId="{D498CF70-AF2A-41A8-88BF-27C925503F8A}" type="sibTrans" cxnId="{4FD6EED6-B614-4AB7-B095-FC49F159B116}">
      <dgm:prSet/>
      <dgm:spPr>
        <a:ln w="38100"/>
      </dgm:spPr>
      <dgm:t>
        <a:bodyPr/>
        <a:lstStyle/>
        <a:p>
          <a:endParaRPr lang="th-TH"/>
        </a:p>
      </dgm:t>
    </dgm:pt>
    <dgm:pt modelId="{31444211-F12D-4D81-B671-CB8122AC69A1}" type="pres">
      <dgm:prSet presAssocID="{AA24E308-1846-4777-B29F-96AF573DF2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671CC88-B761-4BB5-AC35-EAE3C2C9471F}" type="pres">
      <dgm:prSet presAssocID="{5938A6F7-5298-4ABA-BC8F-ABFB388AB73D}" presName="node" presStyleLbl="node1" presStyleIdx="0" presStyleCnt="5" custScaleX="148016" custScaleY="83607" custRadScaleRad="98482" custRadScaleInc="-1433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4E2B71-16F8-4E1B-A842-2980C2BCB4D6}" type="pres">
      <dgm:prSet presAssocID="{5938A6F7-5298-4ABA-BC8F-ABFB388AB73D}" presName="spNode" presStyleCnt="0"/>
      <dgm:spPr/>
    </dgm:pt>
    <dgm:pt modelId="{0E3979CB-7778-417A-848D-576F8D7A6AD2}" type="pres">
      <dgm:prSet presAssocID="{24B05596-AF61-4686-A79F-3C3A706661E6}" presName="sibTrans" presStyleLbl="sibTrans1D1" presStyleIdx="0" presStyleCnt="5"/>
      <dgm:spPr/>
      <dgm:t>
        <a:bodyPr/>
        <a:lstStyle/>
        <a:p>
          <a:endParaRPr lang="th-TH"/>
        </a:p>
      </dgm:t>
    </dgm:pt>
    <dgm:pt modelId="{A928A305-48F0-4240-9B45-927806E73BB9}" type="pres">
      <dgm:prSet presAssocID="{63D91D02-90EE-4EEF-9087-2A35AF9749BF}" presName="node" presStyleLbl="node1" presStyleIdx="1" presStyleCnt="5" custScaleX="124833" custRadScaleRad="103416" custRadScaleInc="413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F2C0FD-ED5F-4FB3-859C-993EDC0504C8}" type="pres">
      <dgm:prSet presAssocID="{63D91D02-90EE-4EEF-9087-2A35AF9749BF}" presName="spNode" presStyleCnt="0"/>
      <dgm:spPr/>
    </dgm:pt>
    <dgm:pt modelId="{6F98116E-768E-490C-812D-DB2B12B20531}" type="pres">
      <dgm:prSet presAssocID="{4E5077E1-45E2-4997-BAAD-B8406A24773F}" presName="sibTrans" presStyleLbl="sibTrans1D1" presStyleIdx="1" presStyleCnt="5"/>
      <dgm:spPr/>
      <dgm:t>
        <a:bodyPr/>
        <a:lstStyle/>
        <a:p>
          <a:endParaRPr lang="th-TH"/>
        </a:p>
      </dgm:t>
    </dgm:pt>
    <dgm:pt modelId="{CEDFE021-92F8-47B9-9202-AA756099471D}" type="pres">
      <dgm:prSet presAssocID="{B7CCA523-13CD-43CF-8A48-88C3EF6C5550}" presName="node" presStyleLbl="node1" presStyleIdx="2" presStyleCnt="5" custScaleX="126741" custScaleY="87942" custRadScaleRad="120427" custRadScaleInc="-5420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613532-A8F1-405D-AE7C-E5B00ACABC15}" type="pres">
      <dgm:prSet presAssocID="{B7CCA523-13CD-43CF-8A48-88C3EF6C5550}" presName="spNode" presStyleCnt="0"/>
      <dgm:spPr/>
    </dgm:pt>
    <dgm:pt modelId="{833E4F6E-9D1C-4390-AF50-6024EFD4BCC7}" type="pres">
      <dgm:prSet presAssocID="{C26D55F4-15DC-4A8B-9AF3-EB54F4D2417C}" presName="sibTrans" presStyleLbl="sibTrans1D1" presStyleIdx="2" presStyleCnt="5"/>
      <dgm:spPr/>
      <dgm:t>
        <a:bodyPr/>
        <a:lstStyle/>
        <a:p>
          <a:endParaRPr lang="th-TH"/>
        </a:p>
      </dgm:t>
    </dgm:pt>
    <dgm:pt modelId="{73FE8719-62BA-4A52-91C7-44CF1BDE94A8}" type="pres">
      <dgm:prSet presAssocID="{C53E561D-EC86-46F8-AFED-71F518296864}" presName="node" presStyleLbl="node1" presStyleIdx="3" presStyleCnt="5" custScaleX="148884" custRadScaleRad="115799" custRadScaleInc="5716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212DF2-89A5-47D9-AA3C-F8CDD51FE1D4}" type="pres">
      <dgm:prSet presAssocID="{C53E561D-EC86-46F8-AFED-71F518296864}" presName="spNode" presStyleCnt="0"/>
      <dgm:spPr/>
    </dgm:pt>
    <dgm:pt modelId="{D1D847EA-A71A-4A9E-B77D-C3F14203BC64}" type="pres">
      <dgm:prSet presAssocID="{271DE62F-9919-4B79-B39C-3A94A0F46F6B}" presName="sibTrans" presStyleLbl="sibTrans1D1" presStyleIdx="3" presStyleCnt="5"/>
      <dgm:spPr/>
      <dgm:t>
        <a:bodyPr/>
        <a:lstStyle/>
        <a:p>
          <a:endParaRPr lang="th-TH"/>
        </a:p>
      </dgm:t>
    </dgm:pt>
    <dgm:pt modelId="{5E3723A2-9A79-42DB-9AA6-76F533769861}" type="pres">
      <dgm:prSet presAssocID="{0D23B8E0-05E5-4F86-B7E7-5F17DBA8CFE4}" presName="node" presStyleLbl="node1" presStyleIdx="4" presStyleCnt="5" custScaleX="1376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8046F53-D8E8-406A-9F50-2BEABC90DE6B}" type="pres">
      <dgm:prSet presAssocID="{0D23B8E0-05E5-4F86-B7E7-5F17DBA8CFE4}" presName="spNode" presStyleCnt="0"/>
      <dgm:spPr/>
    </dgm:pt>
    <dgm:pt modelId="{11426372-5C7A-4505-9810-C2A471236CD3}" type="pres">
      <dgm:prSet presAssocID="{D498CF70-AF2A-41A8-88BF-27C925503F8A}" presName="sibTrans" presStyleLbl="sibTrans1D1" presStyleIdx="4" presStyleCnt="5"/>
      <dgm:spPr/>
      <dgm:t>
        <a:bodyPr/>
        <a:lstStyle/>
        <a:p>
          <a:endParaRPr lang="th-TH"/>
        </a:p>
      </dgm:t>
    </dgm:pt>
  </dgm:ptLst>
  <dgm:cxnLst>
    <dgm:cxn modelId="{49E15F40-D9B1-45D3-B31E-FF9B91C8022D}" type="presOf" srcId="{C26D55F4-15DC-4A8B-9AF3-EB54F4D2417C}" destId="{833E4F6E-9D1C-4390-AF50-6024EFD4BCC7}" srcOrd="0" destOrd="0" presId="urn:microsoft.com/office/officeart/2005/8/layout/cycle6"/>
    <dgm:cxn modelId="{4FD6EED6-B614-4AB7-B095-FC49F159B116}" srcId="{AA24E308-1846-4777-B29F-96AF573DF2CC}" destId="{0D23B8E0-05E5-4F86-B7E7-5F17DBA8CFE4}" srcOrd="4" destOrd="0" parTransId="{AA65E9EB-BB07-4960-AAB8-CD1D16D75814}" sibTransId="{D498CF70-AF2A-41A8-88BF-27C925503F8A}"/>
    <dgm:cxn modelId="{188D1AE0-58D8-4989-9E09-B2A126811029}" srcId="{AA24E308-1846-4777-B29F-96AF573DF2CC}" destId="{B7CCA523-13CD-43CF-8A48-88C3EF6C5550}" srcOrd="2" destOrd="0" parTransId="{54988D29-B9F8-4A7F-8E5F-5A65FE2CE7CD}" sibTransId="{C26D55F4-15DC-4A8B-9AF3-EB54F4D2417C}"/>
    <dgm:cxn modelId="{A9AFD631-3C68-4CCD-B1EB-3DDBAAE9B7DE}" type="presOf" srcId="{0D23B8E0-05E5-4F86-B7E7-5F17DBA8CFE4}" destId="{5E3723A2-9A79-42DB-9AA6-76F533769861}" srcOrd="0" destOrd="0" presId="urn:microsoft.com/office/officeart/2005/8/layout/cycle6"/>
    <dgm:cxn modelId="{E6BF1870-7D69-4C8E-A44F-AEB7A40150FD}" srcId="{AA24E308-1846-4777-B29F-96AF573DF2CC}" destId="{5938A6F7-5298-4ABA-BC8F-ABFB388AB73D}" srcOrd="0" destOrd="0" parTransId="{A2FB1924-0795-4875-9DFB-CA9F53965DA6}" sibTransId="{24B05596-AF61-4686-A79F-3C3A706661E6}"/>
    <dgm:cxn modelId="{2DB8FF97-5316-4151-BE36-43E0B217CD3B}" type="presOf" srcId="{24B05596-AF61-4686-A79F-3C3A706661E6}" destId="{0E3979CB-7778-417A-848D-576F8D7A6AD2}" srcOrd="0" destOrd="0" presId="urn:microsoft.com/office/officeart/2005/8/layout/cycle6"/>
    <dgm:cxn modelId="{AE83B0F2-A05D-424D-8952-FB39CE00C865}" type="presOf" srcId="{B7CCA523-13CD-43CF-8A48-88C3EF6C5550}" destId="{CEDFE021-92F8-47B9-9202-AA756099471D}" srcOrd="0" destOrd="0" presId="urn:microsoft.com/office/officeart/2005/8/layout/cycle6"/>
    <dgm:cxn modelId="{AF6AF4F4-561E-4C7B-9429-C589923EC686}" type="presOf" srcId="{5938A6F7-5298-4ABA-BC8F-ABFB388AB73D}" destId="{9671CC88-B761-4BB5-AC35-EAE3C2C9471F}" srcOrd="0" destOrd="0" presId="urn:microsoft.com/office/officeart/2005/8/layout/cycle6"/>
    <dgm:cxn modelId="{4F9644A7-B723-4DB1-BBA8-9DE5191BAD12}" type="presOf" srcId="{4E5077E1-45E2-4997-BAAD-B8406A24773F}" destId="{6F98116E-768E-490C-812D-DB2B12B20531}" srcOrd="0" destOrd="0" presId="urn:microsoft.com/office/officeart/2005/8/layout/cycle6"/>
    <dgm:cxn modelId="{576D2E37-19E3-4F32-A871-45E10A898E75}" type="presOf" srcId="{271DE62F-9919-4B79-B39C-3A94A0F46F6B}" destId="{D1D847EA-A71A-4A9E-B77D-C3F14203BC64}" srcOrd="0" destOrd="0" presId="urn:microsoft.com/office/officeart/2005/8/layout/cycle6"/>
    <dgm:cxn modelId="{7F6E6D51-1206-424F-AC62-8C2678E1F029}" srcId="{AA24E308-1846-4777-B29F-96AF573DF2CC}" destId="{C53E561D-EC86-46F8-AFED-71F518296864}" srcOrd="3" destOrd="0" parTransId="{AFE912F0-2E2B-4397-B132-C304BAC28423}" sibTransId="{271DE62F-9919-4B79-B39C-3A94A0F46F6B}"/>
    <dgm:cxn modelId="{5E2F9920-02B8-445F-ADC8-B26A9E92C260}" type="presOf" srcId="{D498CF70-AF2A-41A8-88BF-27C925503F8A}" destId="{11426372-5C7A-4505-9810-C2A471236CD3}" srcOrd="0" destOrd="0" presId="urn:microsoft.com/office/officeart/2005/8/layout/cycle6"/>
    <dgm:cxn modelId="{AAF99A36-D04F-41A4-9CDD-EEF02F18DEEB}" type="presOf" srcId="{63D91D02-90EE-4EEF-9087-2A35AF9749BF}" destId="{A928A305-48F0-4240-9B45-927806E73BB9}" srcOrd="0" destOrd="0" presId="urn:microsoft.com/office/officeart/2005/8/layout/cycle6"/>
    <dgm:cxn modelId="{DFDE5EAB-183E-4DEA-BE26-56A5434154CD}" type="presOf" srcId="{AA24E308-1846-4777-B29F-96AF573DF2CC}" destId="{31444211-F12D-4D81-B671-CB8122AC69A1}" srcOrd="0" destOrd="0" presId="urn:microsoft.com/office/officeart/2005/8/layout/cycle6"/>
    <dgm:cxn modelId="{60000CB8-9B32-4A81-8F3A-A8DEE91441B0}" srcId="{AA24E308-1846-4777-B29F-96AF573DF2CC}" destId="{63D91D02-90EE-4EEF-9087-2A35AF9749BF}" srcOrd="1" destOrd="0" parTransId="{B57DCB4C-9908-44A4-ACFC-3E22D86E6FFD}" sibTransId="{4E5077E1-45E2-4997-BAAD-B8406A24773F}"/>
    <dgm:cxn modelId="{217674F5-9810-41ED-99C9-7510E420E1F5}" type="presOf" srcId="{C53E561D-EC86-46F8-AFED-71F518296864}" destId="{73FE8719-62BA-4A52-91C7-44CF1BDE94A8}" srcOrd="0" destOrd="0" presId="urn:microsoft.com/office/officeart/2005/8/layout/cycle6"/>
    <dgm:cxn modelId="{F9F08259-EC3D-4B39-B6F6-31B6CA0CAF8B}" type="presParOf" srcId="{31444211-F12D-4D81-B671-CB8122AC69A1}" destId="{9671CC88-B761-4BB5-AC35-EAE3C2C9471F}" srcOrd="0" destOrd="0" presId="urn:microsoft.com/office/officeart/2005/8/layout/cycle6"/>
    <dgm:cxn modelId="{FA29CF1B-80BA-4AF2-B68B-D8E9B88677A3}" type="presParOf" srcId="{31444211-F12D-4D81-B671-CB8122AC69A1}" destId="{5D4E2B71-16F8-4E1B-A842-2980C2BCB4D6}" srcOrd="1" destOrd="0" presId="urn:microsoft.com/office/officeart/2005/8/layout/cycle6"/>
    <dgm:cxn modelId="{DAE8B726-A6BD-4B08-8052-52F0F8B65F1B}" type="presParOf" srcId="{31444211-F12D-4D81-B671-CB8122AC69A1}" destId="{0E3979CB-7778-417A-848D-576F8D7A6AD2}" srcOrd="2" destOrd="0" presId="urn:microsoft.com/office/officeart/2005/8/layout/cycle6"/>
    <dgm:cxn modelId="{10D0DFF2-342F-49F5-98C7-D65D09944534}" type="presParOf" srcId="{31444211-F12D-4D81-B671-CB8122AC69A1}" destId="{A928A305-48F0-4240-9B45-927806E73BB9}" srcOrd="3" destOrd="0" presId="urn:microsoft.com/office/officeart/2005/8/layout/cycle6"/>
    <dgm:cxn modelId="{0FDEA191-7A4B-4D8A-B4BD-CAC500DF692C}" type="presParOf" srcId="{31444211-F12D-4D81-B671-CB8122AC69A1}" destId="{03F2C0FD-ED5F-4FB3-859C-993EDC0504C8}" srcOrd="4" destOrd="0" presId="urn:microsoft.com/office/officeart/2005/8/layout/cycle6"/>
    <dgm:cxn modelId="{F9391E58-1B42-4F46-BCCF-8E435346E5B1}" type="presParOf" srcId="{31444211-F12D-4D81-B671-CB8122AC69A1}" destId="{6F98116E-768E-490C-812D-DB2B12B20531}" srcOrd="5" destOrd="0" presId="urn:microsoft.com/office/officeart/2005/8/layout/cycle6"/>
    <dgm:cxn modelId="{826BCCDC-5C56-47A8-8C74-84C8FCE4975A}" type="presParOf" srcId="{31444211-F12D-4D81-B671-CB8122AC69A1}" destId="{CEDFE021-92F8-47B9-9202-AA756099471D}" srcOrd="6" destOrd="0" presId="urn:microsoft.com/office/officeart/2005/8/layout/cycle6"/>
    <dgm:cxn modelId="{0E6A8969-CCFA-4CAA-8B20-A23A6DA3C900}" type="presParOf" srcId="{31444211-F12D-4D81-B671-CB8122AC69A1}" destId="{B8613532-A8F1-405D-AE7C-E5B00ACABC15}" srcOrd="7" destOrd="0" presId="urn:microsoft.com/office/officeart/2005/8/layout/cycle6"/>
    <dgm:cxn modelId="{983AB913-22B0-4A96-B0A1-8B81B71EC23F}" type="presParOf" srcId="{31444211-F12D-4D81-B671-CB8122AC69A1}" destId="{833E4F6E-9D1C-4390-AF50-6024EFD4BCC7}" srcOrd="8" destOrd="0" presId="urn:microsoft.com/office/officeart/2005/8/layout/cycle6"/>
    <dgm:cxn modelId="{4350B08A-7F00-45AF-BDB1-BFFAA86D2571}" type="presParOf" srcId="{31444211-F12D-4D81-B671-CB8122AC69A1}" destId="{73FE8719-62BA-4A52-91C7-44CF1BDE94A8}" srcOrd="9" destOrd="0" presId="urn:microsoft.com/office/officeart/2005/8/layout/cycle6"/>
    <dgm:cxn modelId="{7F94458B-78E9-49EF-B46D-BA9EEA31AB8F}" type="presParOf" srcId="{31444211-F12D-4D81-B671-CB8122AC69A1}" destId="{20212DF2-89A5-47D9-AA3C-F8CDD51FE1D4}" srcOrd="10" destOrd="0" presId="urn:microsoft.com/office/officeart/2005/8/layout/cycle6"/>
    <dgm:cxn modelId="{8609B600-DD4E-4537-B682-58D879CB5762}" type="presParOf" srcId="{31444211-F12D-4D81-B671-CB8122AC69A1}" destId="{D1D847EA-A71A-4A9E-B77D-C3F14203BC64}" srcOrd="11" destOrd="0" presId="urn:microsoft.com/office/officeart/2005/8/layout/cycle6"/>
    <dgm:cxn modelId="{F26091AC-E512-43D9-8EE9-0B2DCDB3ABFD}" type="presParOf" srcId="{31444211-F12D-4D81-B671-CB8122AC69A1}" destId="{5E3723A2-9A79-42DB-9AA6-76F533769861}" srcOrd="12" destOrd="0" presId="urn:microsoft.com/office/officeart/2005/8/layout/cycle6"/>
    <dgm:cxn modelId="{7A948A78-71EA-4678-9D1A-98DF29745C7B}" type="presParOf" srcId="{31444211-F12D-4D81-B671-CB8122AC69A1}" destId="{D8046F53-D8E8-406A-9F50-2BEABC90DE6B}" srcOrd="13" destOrd="0" presId="urn:microsoft.com/office/officeart/2005/8/layout/cycle6"/>
    <dgm:cxn modelId="{2AB1229B-EB14-4CBF-9D19-EA29223D9500}" type="presParOf" srcId="{31444211-F12D-4D81-B671-CB8122AC69A1}" destId="{11426372-5C7A-4505-9810-C2A471236CD3}" srcOrd="14" destOrd="0" presId="urn:microsoft.com/office/officeart/2005/8/layout/cycle6"/>
  </dgm:cxnLst>
  <dgm:bg/>
  <dgm:whole>
    <a:ln w="3810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196303-9CED-4AA3-AD0F-0E6CACDEA6A8}">
      <dsp:nvSpPr>
        <dsp:cNvPr id="0" name=""/>
        <dsp:cNvSpPr/>
      </dsp:nvSpPr>
      <dsp:spPr>
        <a:xfrm>
          <a:off x="257179" y="0"/>
          <a:ext cx="6995160" cy="270510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5917A-7398-4C48-9F12-A8BACF4806CA}">
      <dsp:nvSpPr>
        <dsp:cNvPr id="0" name=""/>
        <dsp:cNvSpPr/>
      </dsp:nvSpPr>
      <dsp:spPr>
        <a:xfrm>
          <a:off x="735759" y="811530"/>
          <a:ext cx="1205157" cy="108204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KodchiangUPC" pitchFamily="18" charset="-34"/>
              <a:cs typeface="KodchiangUPC" pitchFamily="18" charset="-34"/>
            </a:rPr>
            <a:t>นักเรียน</a:t>
          </a:r>
          <a:endParaRPr lang="th-TH" sz="3200" b="1" kern="1200" dirty="0">
            <a:solidFill>
              <a:schemeClr val="tx1"/>
            </a:solidFill>
            <a:latin typeface="KodchiangUPC" pitchFamily="18" charset="-34"/>
            <a:cs typeface="KodchiangUPC" pitchFamily="18" charset="-34"/>
          </a:endParaRPr>
        </a:p>
      </dsp:txBody>
      <dsp:txXfrm>
        <a:off x="735759" y="811530"/>
        <a:ext cx="1205157" cy="1082041"/>
      </dsp:txXfrm>
    </dsp:sp>
    <dsp:sp modelId="{66954D1D-3633-42CA-B149-BBE995FD084C}">
      <dsp:nvSpPr>
        <dsp:cNvPr id="0" name=""/>
        <dsp:cNvSpPr/>
      </dsp:nvSpPr>
      <dsp:spPr>
        <a:xfrm>
          <a:off x="2400289" y="776277"/>
          <a:ext cx="2992246" cy="1082041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solidFill>
                <a:schemeClr val="tx1"/>
              </a:solidFill>
            </a:rPr>
            <a:t>นักศึกษา</a:t>
          </a:r>
          <a:endParaRPr lang="th-TH" sz="4800" b="1" kern="1200" dirty="0">
            <a:solidFill>
              <a:schemeClr val="tx1"/>
            </a:solidFill>
          </a:endParaRPr>
        </a:p>
      </dsp:txBody>
      <dsp:txXfrm>
        <a:off x="2400289" y="776277"/>
        <a:ext cx="2992246" cy="1082041"/>
      </dsp:txXfrm>
    </dsp:sp>
    <dsp:sp modelId="{167414C4-47C8-4535-9E48-05FA0007A3C6}">
      <dsp:nvSpPr>
        <dsp:cNvPr id="0" name=""/>
        <dsp:cNvSpPr/>
      </dsp:nvSpPr>
      <dsp:spPr>
        <a:xfrm>
          <a:off x="5972187" y="704841"/>
          <a:ext cx="1737717" cy="1082041"/>
        </a:xfrm>
        <a:prstGeom prst="roundRect">
          <a:avLst/>
        </a:prstGeom>
        <a:solidFill>
          <a:srgbClr val="FEE2F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solidFill>
                <a:schemeClr val="tx1"/>
              </a:solidFill>
              <a:latin typeface="KodchiangUPC" pitchFamily="18" charset="-34"/>
              <a:cs typeface="KodchiangUPC" pitchFamily="18" charset="-34"/>
            </a:rPr>
            <a:t>บัณฑิต</a:t>
          </a:r>
          <a:endParaRPr lang="th-TH" sz="4800" b="1" kern="1200" dirty="0">
            <a:solidFill>
              <a:schemeClr val="tx1"/>
            </a:solidFill>
            <a:latin typeface="KodchiangUPC" pitchFamily="18" charset="-34"/>
            <a:cs typeface="KodchiangUPC" pitchFamily="18" charset="-34"/>
          </a:endParaRPr>
        </a:p>
      </dsp:txBody>
      <dsp:txXfrm>
        <a:off x="5972187" y="704841"/>
        <a:ext cx="1737717" cy="10820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23D82F-6EE9-4532-8DE1-448577E8CAFC}" type="datetimeFigureOut">
              <a:rPr lang="th-TH"/>
              <a:pPr>
                <a:defRPr/>
              </a:pPr>
              <a:t>03/07/58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7A6032-1C37-478F-9CAA-C3730353339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F52A5D-F772-49B0-AE49-0AF7EFB0C9BA}" type="slidenum">
              <a:rPr lang="th-TH"/>
              <a:pPr>
                <a:defRPr/>
              </a:pPr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8EC0D-DD64-4D37-8D50-26D3F95D5320}" type="slidenum">
              <a:rPr lang="en-US"/>
              <a:pPr/>
              <a:t>31</a:t>
            </a:fld>
            <a:endParaRPr lang="th-TH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2E3D3-DB7E-4C34-A156-47B55D1960A8}" type="slidenum">
              <a:rPr lang="en-US"/>
              <a:pPr/>
              <a:t>39</a:t>
            </a:fld>
            <a:endParaRPr lang="th-TH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2AFC9-A2DF-46EE-AD1B-72B2F592F52F}" type="slidenum">
              <a:rPr lang="en-US"/>
              <a:pPr/>
              <a:t>54</a:t>
            </a:fld>
            <a:endParaRPr lang="th-TH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D91C4-0108-404D-AAAC-7FA4FA84A24D}" type="slidenum">
              <a:rPr lang="en-US"/>
              <a:pPr/>
              <a:t>55</a:t>
            </a:fld>
            <a:endParaRPr lang="th-TH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C618B-DD97-43C2-94CD-604A4E842D9F}" type="slidenum">
              <a:rPr lang="en-US"/>
              <a:pPr/>
              <a:t>56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เชื่อมต่อตรง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ชื่อเรื่อง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5" name="ตัวยึดวันที่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DD512-FA12-4EB7-8DF4-27ABEFCC1BC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533EF-BE65-46AF-8377-917403970DE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B38A8-549D-498A-AAD7-F44D1E88052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ชื่อเรื่องและไดอะแกรมหรือแผนผังองค์ก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60D4FC-C448-460B-A3E4-52D4F80B0750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4774D-5172-43D6-AD0A-F87BC65F35A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ชื่อเรื่อง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7" name="ตัวยึดเนื้อหา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69C39-02AA-4ED7-9080-16C4ACA7FD8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เชื่อมต่อตรง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ตัวยึดข้อความ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ตัวยึด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0DFE-1C72-4ED7-9619-E19642CCF84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ชื่อเรื่อง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4" name="ตัวยึดเนื้อหา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E650-90C0-4B0E-A7CC-02BDD0F868E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ชื่อเรื่อง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5" name="ตัวยึดข้อความ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28" name="ตัวยึดเนื้อหา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8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78408-4A0E-4517-BB07-8E4972058F1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35ED0-78A7-4CA1-8DBE-8AF8EBE5867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09BE4-BB42-4628-9BAE-585AF943EB6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ชื่อเรื่อง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6" name="ตัวยึดข้อความ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เนื้อหา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ท้ายกระดา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8A605-416D-4D74-AD54-A863E1BD15A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ยึดรูปภาพ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6" name="ตัวยึดข้อความ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E75B-BA04-4FD0-8E9C-D0EFA9F6A4A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ตัวยึดข้อความ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1" name="ตัวยึดวันที่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8" name="ตัวยึดท้ายกระดา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8F94136-97CA-4548-B13A-A8A4768FC48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10" name="ตัวยึดชื่อเรื่อง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56" r:id="rId4"/>
    <p:sldLayoutId id="2147483762" r:id="rId5"/>
    <p:sldLayoutId id="2147483757" r:id="rId6"/>
    <p:sldLayoutId id="2147483763" r:id="rId7"/>
    <p:sldLayoutId id="2147483764" r:id="rId8"/>
    <p:sldLayoutId id="2147483765" r:id="rId9"/>
    <p:sldLayoutId id="2147483758" r:id="rId10"/>
    <p:sldLayoutId id="2147483766" r:id="rId11"/>
    <p:sldLayoutId id="2147483767" r:id="rId12"/>
    <p:sldLayoutId id="214748376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LilyUPC" pitchFamily="34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gi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xn--12c4bmi1bc5hqcc9p.com/wp-content/uploads/2013/09/%E0%B8%A3%E0%B8%B9%E0%B8%9B%E0%B8%81%E0%B8%B2%E0%B8%A3%E0%B9%8C%E0%B8%95%E0%B8%B9%E0%B8%99%E0%B8%AD%E0%B8%B2%E0%B9%80%E0%B8%8B%E0%B8%B5%E0%B8%A2%E0%B8%99-%E0%B8%84%E0%B8%B3%E0%B8%97%E0%B8%B1%E0%B8%81%E0%B8%97%E0%B8%B2%E0%B8%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1.gstatic.com/images?q=tbn:ANd9GcSzYVw4mqOsvEIXR0O7nh0yqA7GpmvXLj-VqK7CFafOtOqNet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thaieditorial.com/wp-content/uploads/2011/03/%E0%B8%81%E0%B8%B2%E0%B8%A3%E0%B8%A7%E0%B8%B4%E0%B8%88%E0%B8%B1%E0%B8%A2%E0%B9%81%E0%B8%9A%E0%B8%9A%E0%B8%AA%E0%B8%B3%E0%B8%A3%E0%B8%A7%E0%B8%8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0700" y="1858941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dirty="0" smtClean="0"/>
              <a:t>ความรู้เบื้องต้นในการวิจัยพื้นที่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dirty="0" smtClean="0">
                <a:solidFill>
                  <a:srgbClr val="FF0000"/>
                </a:solidFill>
              </a:rPr>
              <a:t>คำถามจากลูกค้า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sz="4800" b="1" smtClean="0">
                <a:latin typeface="Angsana New" pitchFamily="18" charset="-34"/>
              </a:rPr>
              <a:t>ทำไมต้องวิจัยเชิงพื้นที่ </a:t>
            </a:r>
            <a:r>
              <a:rPr lang="en-US" sz="4800" b="1" smtClean="0">
                <a:latin typeface="Angsana New" pitchFamily="18" charset="-34"/>
                <a:cs typeface="LilyUPC" pitchFamily="34" charset="-34"/>
              </a:rPr>
              <a:t>?</a:t>
            </a:r>
          </a:p>
          <a:p>
            <a:pPr eaLnBrk="1" hangingPunct="1"/>
            <a:r>
              <a:rPr lang="th-TH" sz="4800" b="1" smtClean="0">
                <a:latin typeface="Angsana New" pitchFamily="18" charset="-34"/>
              </a:rPr>
              <a:t>วิจัยเชิงพื้นที่คืออะไร </a:t>
            </a:r>
            <a:r>
              <a:rPr lang="en-US" sz="4800" b="1" smtClean="0">
                <a:latin typeface="Angsana New" pitchFamily="18" charset="-34"/>
                <a:cs typeface="LilyUPC" pitchFamily="34" charset="-34"/>
              </a:rPr>
              <a:t>?</a:t>
            </a:r>
            <a:endParaRPr lang="th-TH" sz="4800" b="1" smtClean="0">
              <a:latin typeface="Angsana New" pitchFamily="18" charset="-34"/>
            </a:endParaRPr>
          </a:p>
          <a:p>
            <a:pPr eaLnBrk="1" hangingPunct="1"/>
            <a:r>
              <a:rPr lang="th-TH" sz="4800" b="1" smtClean="0">
                <a:latin typeface="Angsana New" pitchFamily="18" charset="-34"/>
              </a:rPr>
              <a:t>วิจัยเชิงพื้นที่ทำอย่างไร </a:t>
            </a:r>
            <a:r>
              <a:rPr lang="en-US" sz="4800" b="1" smtClean="0">
                <a:latin typeface="Angsana New" pitchFamily="18" charset="-34"/>
                <a:cs typeface="LilyUPC" pitchFamily="34" charset="-34"/>
              </a:rPr>
              <a:t>?</a:t>
            </a:r>
          </a:p>
          <a:p>
            <a:pPr eaLnBrk="1" hangingPunct="1"/>
            <a:r>
              <a:rPr lang="th-TH" sz="4800" b="1" smtClean="0">
                <a:latin typeface="Angsana New" pitchFamily="18" charset="-34"/>
              </a:rPr>
              <a:t>ทำวิจัยเชิงพื้นที่แล้วได้อะไร </a:t>
            </a:r>
            <a:r>
              <a:rPr lang="en-US" sz="4800" b="1" smtClean="0">
                <a:latin typeface="Angsana New" pitchFamily="18" charset="-34"/>
                <a:cs typeface="LilyUPC" pitchFamily="34" charset="-34"/>
              </a:rPr>
              <a:t>?</a:t>
            </a:r>
            <a:endParaRPr lang="th-TH" sz="4800" b="1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5655"/>
            <a:ext cx="8094717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latin typeface="Angsana New" pitchFamily="18" charset="-34"/>
              </a:rPr>
              <a:t>        ทำไมต้องวิจัยเชิงพื้นที่ </a:t>
            </a:r>
            <a:r>
              <a:rPr lang="en-US" sz="4800" b="1" dirty="0" smtClean="0">
                <a:latin typeface="Angsana New" pitchFamily="18" charset="-34"/>
              </a:rPr>
              <a:t>?</a:t>
            </a:r>
            <a:endParaRPr lang="th-TH" sz="4800" b="1" dirty="0" smtClean="0">
              <a:latin typeface="Angsana New" pitchFamily="18" charset="-34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52488" y="2443163"/>
            <a:ext cx="6567487" cy="1866900"/>
          </a:xfrm>
        </p:spPr>
        <p:txBody>
          <a:bodyPr/>
          <a:lstStyle/>
          <a:p>
            <a:pPr eaLnBrk="1" hangingPunct="1"/>
            <a:r>
              <a:rPr lang="th-TH" sz="4400" b="1" smtClean="0">
                <a:latin typeface="Angsana New" pitchFamily="18" charset="-34"/>
              </a:rPr>
              <a:t>พันธกิจ และบทบาทของมหาวิทยาลัย</a:t>
            </a:r>
          </a:p>
          <a:p>
            <a:pPr eaLnBrk="1" hangingPunct="1">
              <a:buFontTx/>
              <a:buNone/>
            </a:pPr>
            <a:r>
              <a:rPr lang="th-TH" sz="4400" b="1" smtClean="0">
                <a:latin typeface="Angsana New" pitchFamily="18" charset="-34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46113"/>
            <a:ext cx="8399463" cy="6021387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FF0000"/>
                </a:solidFill>
                <a:latin typeface="Angsana New" pitchFamily="18" charset="-34"/>
                <a:cs typeface="LilyUPC" pitchFamily="34" charset="-34"/>
              </a:rPr>
              <a:t>Opportunity </a:t>
            </a:r>
          </a:p>
          <a:p>
            <a:pPr eaLnBrk="1" hangingPunct="1">
              <a:buFontTx/>
              <a:buNone/>
            </a:pPr>
            <a:r>
              <a:rPr lang="en-US" sz="4000" b="1" smtClean="0">
                <a:latin typeface="Angsana New" pitchFamily="18" charset="-34"/>
                <a:cs typeface="LilyUPC" pitchFamily="34" charset="-34"/>
              </a:rPr>
              <a:t>	     </a:t>
            </a:r>
            <a:r>
              <a:rPr lang="th-TH" sz="4000" b="1" smtClean="0">
                <a:latin typeface="Angsana New" pitchFamily="18" charset="-34"/>
              </a:rPr>
              <a:t>มหาวิทยาลัยอยู่ในพื้นที่ มีความใกล้ชิดกับชุมชน</a:t>
            </a:r>
          </a:p>
          <a:p>
            <a:pPr eaLnBrk="1" hangingPunct="1">
              <a:buFontTx/>
              <a:buNone/>
            </a:pPr>
            <a:r>
              <a:rPr lang="th-TH" sz="4000" b="1" smtClean="0">
                <a:latin typeface="Angsana New" pitchFamily="18" charset="-34"/>
              </a:rPr>
              <a:t>          พัฒนาศักยภาพทางวิชาการของ มหาวิทยาลัย (มหาวิทยาลัยแตกต่างกับมหาวิทยาลัยหลัก) </a:t>
            </a:r>
          </a:p>
          <a:p>
            <a:pPr eaLnBrk="1" hangingPunct="1">
              <a:buFontTx/>
              <a:buNone/>
            </a:pPr>
            <a:r>
              <a:rPr lang="th-TH" sz="4000" b="1" smtClean="0">
                <a:latin typeface="Angsana New" pitchFamily="18" charset="-34"/>
              </a:rPr>
              <a:t>          อยู่ในกระแส</a:t>
            </a:r>
          </a:p>
          <a:p>
            <a:pPr eaLnBrk="1" hangingPunct="1">
              <a:buFontTx/>
              <a:buNone/>
            </a:pPr>
            <a:r>
              <a:rPr lang="th-TH" sz="4000" b="1" smtClean="0">
                <a:latin typeface="Angsana New" pitchFamily="18" charset="-34"/>
              </a:rPr>
              <a:t>          พัฒนาทรัพยากรบุคคลของมหาวิทยาลัย</a:t>
            </a:r>
          </a:p>
          <a:p>
            <a:pPr eaLnBrk="1" hangingPunct="1">
              <a:buFontTx/>
              <a:buNone/>
            </a:pPr>
            <a:r>
              <a:rPr lang="th-TH" sz="4000" b="1" smtClean="0">
                <a:latin typeface="Angsana New" pitchFamily="18" charset="-34"/>
              </a:rPr>
              <a:t>          บูรณาการงานวิจัยการการทำงาน (ใช้การวิจัยชุมชนเป็นเครื่องมือ)</a:t>
            </a:r>
            <a:r>
              <a:rPr lang="en-US" sz="4000" b="1" smtClean="0">
                <a:latin typeface="Angsana New" pitchFamily="18" charset="-34"/>
                <a:cs typeface="LilyUPC" pitchFamily="34" charset="-34"/>
              </a:rPr>
              <a:t> </a:t>
            </a:r>
            <a:r>
              <a:rPr lang="th-TH" sz="4000" b="1" smtClean="0">
                <a:latin typeface="Angsana New" pitchFamily="18" charset="-34"/>
              </a:rPr>
              <a:t>เพื่อให้บรรลุเป้าหมาย ฯลฯ</a:t>
            </a:r>
            <a:endParaRPr lang="en-US" sz="4000" b="1" smtClean="0">
              <a:latin typeface="Angsana New" pitchFamily="18" charset="-34"/>
              <a:cs typeface="Lily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765175"/>
            <a:ext cx="8675687" cy="5616575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7100" b="1" dirty="0" smtClean="0">
                <a:solidFill>
                  <a:srgbClr val="FF0000"/>
                </a:solidFill>
                <a:latin typeface="Angsana New" pitchFamily="18" charset="-34"/>
              </a:rPr>
              <a:t>Benefit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sz="7100" b="1" dirty="0" smtClean="0">
              <a:solidFill>
                <a:srgbClr val="FF0000"/>
              </a:solidFill>
              <a:latin typeface="Angsana New" pitchFamily="18" charset="-34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400" b="1" dirty="0" smtClean="0">
                <a:latin typeface="Angsana New" pitchFamily="18" charset="-34"/>
              </a:rPr>
              <a:t>	      </a:t>
            </a:r>
            <a:r>
              <a:rPr lang="th-TH" sz="4400" b="1" dirty="0" smtClean="0">
                <a:latin typeface="Angsana New" pitchFamily="18" charset="-34"/>
              </a:rPr>
              <a:t>  </a:t>
            </a:r>
            <a:r>
              <a:rPr lang="th-TH" sz="5700" b="1" dirty="0" smtClean="0">
                <a:solidFill>
                  <a:schemeClr val="tx1"/>
                </a:solidFill>
                <a:latin typeface="Angsana New" pitchFamily="18" charset="-34"/>
              </a:rPr>
              <a:t>ได้ลูกค้า, ผู้รับบริการตรงตามความต้องการ สามารถให้บริการหรือดำเนินงานได้ตรงตามความต้องการของชุมชน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h-TH" sz="5700" b="1" dirty="0" smtClean="0">
                <a:solidFill>
                  <a:srgbClr val="FF0000"/>
                </a:solidFill>
                <a:latin typeface="Angsana New" pitchFamily="18" charset="-34"/>
              </a:rPr>
              <a:t>            รู้ข้อมูลของพื้นที่ชุมชน (ความรู้ที่ได้จากกระบวนการวิจัยชุมชน)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h-TH" sz="5700" b="1" dirty="0" smtClean="0">
                <a:solidFill>
                  <a:srgbClr val="FF0000"/>
                </a:solidFill>
                <a:latin typeface="Angsana New" pitchFamily="18" charset="-34"/>
              </a:rPr>
              <a:t>            ผลงานทางวิชาการ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h-TH" sz="5700" b="1" dirty="0" smtClean="0">
                <a:solidFill>
                  <a:srgbClr val="FF0000"/>
                </a:solidFill>
                <a:latin typeface="Angsana New" pitchFamily="18" charset="-34"/>
              </a:rPr>
              <a:t>            ตำแหน่งทางวิชาการ ฯลฯ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th-TH" sz="5700" b="1" dirty="0" smtClean="0">
              <a:solidFill>
                <a:srgbClr val="FF0000"/>
              </a:solidFill>
              <a:latin typeface="Angsana New" pitchFamily="18" charset="-34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h-TH" sz="5700" b="1" dirty="0" smtClean="0">
                <a:solidFill>
                  <a:srgbClr val="FF0000"/>
                </a:solidFill>
                <a:latin typeface="Angsana New" pitchFamily="18" charset="-34"/>
              </a:rPr>
              <a:t>     </a:t>
            </a:r>
            <a:endParaRPr lang="th-TH" sz="4400" b="1" dirty="0" smtClean="0">
              <a:solidFill>
                <a:srgbClr val="FF0000"/>
              </a:solidFill>
              <a:latin typeface="Angsana New" pitchFamily="18" charset="-34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h-TH" sz="4400" b="1" dirty="0" smtClean="0">
                <a:latin typeface="Angsana New" pitchFamily="18" charset="-34"/>
              </a:rPr>
              <a:t>   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th-TH" sz="4400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th-TH" sz="7200" b="1" dirty="0" smtClean="0">
                <a:latin typeface="Angsana New" pitchFamily="18" charset="-34"/>
              </a:rPr>
              <a:t>การวิจัยเชิงพื้นที่เป็นเครื่องมือที่จะนำไปสู่การบรรลุ</a:t>
            </a:r>
            <a:r>
              <a:rPr lang="th-TH" sz="7200" b="1" dirty="0" err="1" smtClean="0">
                <a:latin typeface="Angsana New" pitchFamily="18" charset="-34"/>
              </a:rPr>
              <a:t>พันธ</a:t>
            </a:r>
            <a:r>
              <a:rPr lang="th-TH" sz="7200" b="1" dirty="0" smtClean="0">
                <a:latin typeface="Angsana New" pitchFamily="18" charset="-34"/>
              </a:rPr>
              <a:t>กิจ และบทบาทของมหาวิทยาลัย</a:t>
            </a:r>
          </a:p>
          <a:p>
            <a:pPr algn="ctr" eaLnBrk="1" hangingPunct="1"/>
            <a:endParaRPr lang="th-TH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2525713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latin typeface="Angsana New" pitchFamily="18" charset="-34"/>
              </a:rPr>
              <a:t>วิจัยเชิงพื้นที่ คืออะไร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2547938" y="6126163"/>
            <a:ext cx="3219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การแสวงหาความรู้ - ความจริง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0"/>
            <a:ext cx="9059863" cy="2928938"/>
            <a:chOff x="31" y="27"/>
            <a:chExt cx="6183" cy="1701"/>
          </a:xfrm>
        </p:grpSpPr>
        <p:sp>
          <p:nvSpPr>
            <p:cNvPr id="18467" name="Text Box 4"/>
            <p:cNvSpPr txBox="1">
              <a:spLocks noChangeArrowheads="1"/>
            </p:cNvSpPr>
            <p:nvPr/>
          </p:nvSpPr>
          <p:spPr bwMode="auto">
            <a:xfrm>
              <a:off x="31" y="68"/>
              <a:ext cx="833" cy="90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การวิจัย           เชิงทดลอง(</a:t>
              </a:r>
              <a:r>
                <a:rPr lang="en-US" sz="2400" b="1">
                  <a:effectLst/>
                  <a:latin typeface="Angsana New" pitchFamily="18" charset="-34"/>
                </a:rPr>
                <a:t>experiment</a:t>
              </a:r>
              <a:r>
                <a:rPr lang="th-TH" sz="2400" b="1">
                  <a:effectLst/>
                  <a:latin typeface="Angsana New" pitchFamily="18" charset="-34"/>
                </a:rPr>
                <a:t>)</a:t>
              </a:r>
            </a:p>
          </p:txBody>
        </p:sp>
        <p:sp>
          <p:nvSpPr>
            <p:cNvPr id="18468" name="Text Box 5"/>
            <p:cNvSpPr txBox="1">
              <a:spLocks noChangeArrowheads="1"/>
            </p:cNvSpPr>
            <p:nvPr/>
          </p:nvSpPr>
          <p:spPr bwMode="auto">
            <a:xfrm>
              <a:off x="769" y="68"/>
              <a:ext cx="1251" cy="68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   การวิจัย</a:t>
              </a:r>
            </a:p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เชิงบรรยาย</a:t>
              </a:r>
            </a:p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   (</a:t>
              </a:r>
              <a:r>
                <a:rPr lang="en-US" sz="2400" b="1">
                  <a:effectLst/>
                  <a:latin typeface="Angsana New" pitchFamily="18" charset="-34"/>
                </a:rPr>
                <a:t>non-experiment</a:t>
              </a:r>
              <a:r>
                <a:rPr lang="th-TH" sz="2400" b="1">
                  <a:effectLst/>
                  <a:latin typeface="Angsana New" pitchFamily="18" charset="-34"/>
                </a:rPr>
                <a:t>)</a:t>
              </a:r>
            </a:p>
          </p:txBody>
        </p:sp>
        <p:sp>
          <p:nvSpPr>
            <p:cNvPr id="18469" name="Text Box 6"/>
            <p:cNvSpPr txBox="1">
              <a:spLocks noChangeArrowheads="1"/>
            </p:cNvSpPr>
            <p:nvPr/>
          </p:nvSpPr>
          <p:spPr bwMode="auto">
            <a:xfrm>
              <a:off x="1995" y="30"/>
              <a:ext cx="1461" cy="1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การวิจัยตามสาขาต่างๆ</a:t>
              </a:r>
            </a:p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(</a:t>
              </a:r>
              <a:r>
                <a:rPr lang="en-US" sz="2400" b="1">
                  <a:effectLst/>
                  <a:latin typeface="Angsana New" pitchFamily="18" charset="-34"/>
                </a:rPr>
                <a:t>research traditions</a:t>
              </a:r>
              <a:r>
                <a:rPr lang="th-TH" sz="2400" b="1">
                  <a:effectLst/>
                  <a:latin typeface="Angsana New" pitchFamily="18" charset="-34"/>
                </a:rPr>
                <a:t>)</a:t>
              </a:r>
            </a:p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เช่น เชิงชาติพันธุ์วรรณนา</a:t>
              </a:r>
            </a:p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เชิงประวัติศาสตร์</a:t>
              </a:r>
            </a:p>
          </p:txBody>
        </p:sp>
        <p:sp>
          <p:nvSpPr>
            <p:cNvPr id="18470" name="Text Box 7"/>
            <p:cNvSpPr txBox="1">
              <a:spLocks noChangeArrowheads="1"/>
            </p:cNvSpPr>
            <p:nvPr/>
          </p:nvSpPr>
          <p:spPr bwMode="auto">
            <a:xfrm>
              <a:off x="3404" y="58"/>
              <a:ext cx="1372" cy="47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การวิพากษ์หลักสูตร</a:t>
              </a:r>
            </a:p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(</a:t>
              </a:r>
              <a:r>
                <a:rPr lang="en-US" sz="2400" b="1">
                  <a:effectLst/>
                  <a:latin typeface="Angsana New" pitchFamily="18" charset="-34"/>
                </a:rPr>
                <a:t>curriculum critique</a:t>
              </a:r>
              <a:r>
                <a:rPr lang="th-TH" sz="2400" b="1">
                  <a:effectLst/>
                  <a:latin typeface="Angsana New" pitchFamily="18" charset="-34"/>
                </a:rPr>
                <a:t>)</a:t>
              </a:r>
            </a:p>
          </p:txBody>
        </p:sp>
        <p:sp>
          <p:nvSpPr>
            <p:cNvPr id="18471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816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2400">
                <a:effectLst/>
                <a:latin typeface="Angsana New" pitchFamily="18" charset="-34"/>
              </a:endParaRPr>
            </a:p>
          </p:txBody>
        </p:sp>
        <p:sp>
          <p:nvSpPr>
            <p:cNvPr id="18472" name="Rectangle 9"/>
            <p:cNvSpPr>
              <a:spLocks noChangeArrowheads="1"/>
            </p:cNvSpPr>
            <p:nvPr/>
          </p:nvSpPr>
          <p:spPr bwMode="auto">
            <a:xfrm>
              <a:off x="912" y="48"/>
              <a:ext cx="1056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2000">
                <a:effectLst/>
              </a:endParaRPr>
            </a:p>
          </p:txBody>
        </p:sp>
        <p:sp>
          <p:nvSpPr>
            <p:cNvPr id="18473" name="Rectangle 10"/>
            <p:cNvSpPr>
              <a:spLocks noChangeArrowheads="1"/>
            </p:cNvSpPr>
            <p:nvPr/>
          </p:nvSpPr>
          <p:spPr bwMode="auto">
            <a:xfrm>
              <a:off x="2016" y="48"/>
              <a:ext cx="1392" cy="100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2400">
                <a:effectLst/>
              </a:endParaRPr>
            </a:p>
          </p:txBody>
        </p:sp>
        <p:sp>
          <p:nvSpPr>
            <p:cNvPr id="18474" name="Rectangle 11"/>
            <p:cNvSpPr>
              <a:spLocks noChangeArrowheads="1"/>
            </p:cNvSpPr>
            <p:nvPr/>
          </p:nvSpPr>
          <p:spPr bwMode="auto">
            <a:xfrm>
              <a:off x="3456" y="48"/>
              <a:ext cx="1296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2400">
                <a:effectLst/>
              </a:endParaRPr>
            </a:p>
          </p:txBody>
        </p:sp>
        <p:sp>
          <p:nvSpPr>
            <p:cNvPr id="18475" name="Text Box 12"/>
            <p:cNvSpPr txBox="1">
              <a:spLocks noChangeArrowheads="1"/>
            </p:cNvSpPr>
            <p:nvPr/>
          </p:nvSpPr>
          <p:spPr bwMode="auto">
            <a:xfrm>
              <a:off x="4845" y="27"/>
              <a:ext cx="1331" cy="47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การวิจัยเชิงปฏิบัติการ</a:t>
              </a:r>
            </a:p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(</a:t>
              </a:r>
              <a:r>
                <a:rPr lang="en-US" sz="2400" b="1">
                  <a:effectLst/>
                  <a:latin typeface="Angsana New" pitchFamily="18" charset="-34"/>
                </a:rPr>
                <a:t>action research</a:t>
              </a:r>
              <a:r>
                <a:rPr lang="th-TH" sz="2400" b="1">
                  <a:effectLst/>
                  <a:latin typeface="Angsana New" pitchFamily="18" charset="-34"/>
                </a:rPr>
                <a:t>)</a:t>
              </a:r>
            </a:p>
          </p:txBody>
        </p:sp>
        <p:sp>
          <p:nvSpPr>
            <p:cNvPr id="18476" name="Rectangle 13"/>
            <p:cNvSpPr>
              <a:spLocks noChangeArrowheads="1"/>
            </p:cNvSpPr>
            <p:nvPr/>
          </p:nvSpPr>
          <p:spPr bwMode="auto">
            <a:xfrm>
              <a:off x="4848" y="48"/>
              <a:ext cx="1296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2400">
                <a:effectLst/>
              </a:endParaRPr>
            </a:p>
          </p:txBody>
        </p:sp>
        <p:sp>
          <p:nvSpPr>
            <p:cNvPr id="18477" name="Text Box 14"/>
            <p:cNvSpPr txBox="1">
              <a:spLocks noChangeArrowheads="1"/>
            </p:cNvSpPr>
            <p:nvPr/>
          </p:nvSpPr>
          <p:spPr bwMode="auto">
            <a:xfrm>
              <a:off x="3408" y="768"/>
              <a:ext cx="1200" cy="90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การวิจัย</a:t>
              </a:r>
            </a:p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เพื่อสิทธิสตรี</a:t>
              </a:r>
            </a:p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(</a:t>
              </a:r>
              <a:r>
                <a:rPr lang="en-US" sz="2400" b="1">
                  <a:effectLst/>
                  <a:latin typeface="Angsana New" pitchFamily="18" charset="-34"/>
                </a:rPr>
                <a:t>feminist  research</a:t>
              </a:r>
              <a:r>
                <a:rPr lang="th-TH" sz="2400" b="1">
                  <a:effectLst/>
                  <a:latin typeface="Angsana New" pitchFamily="18" charset="-34"/>
                </a:rPr>
                <a:t>)</a:t>
              </a:r>
            </a:p>
          </p:txBody>
        </p:sp>
        <p:sp>
          <p:nvSpPr>
            <p:cNvPr id="18478" name="Rectangle 15"/>
            <p:cNvSpPr>
              <a:spLocks noChangeArrowheads="1"/>
            </p:cNvSpPr>
            <p:nvPr/>
          </p:nvSpPr>
          <p:spPr bwMode="auto">
            <a:xfrm>
              <a:off x="3456" y="720"/>
              <a:ext cx="1104" cy="9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2400">
                <a:effectLst/>
              </a:endParaRPr>
            </a:p>
          </p:txBody>
        </p:sp>
        <p:sp>
          <p:nvSpPr>
            <p:cNvPr id="18479" name="Text Box 16"/>
            <p:cNvSpPr txBox="1">
              <a:spLocks noChangeArrowheads="1"/>
            </p:cNvSpPr>
            <p:nvPr/>
          </p:nvSpPr>
          <p:spPr bwMode="auto">
            <a:xfrm>
              <a:off x="5243" y="750"/>
              <a:ext cx="971" cy="90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การวิจัย</a:t>
              </a:r>
              <a:endParaRPr lang="en-US" sz="2400" b="1">
                <a:effectLst/>
                <a:latin typeface="Angsana New" pitchFamily="18" charset="-34"/>
              </a:endParaRPr>
            </a:p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เชิงปฏิบัติการ</a:t>
              </a:r>
            </a:p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แบบมีส่วนร่วม</a:t>
              </a:r>
            </a:p>
            <a:p>
              <a:pPr algn="ctr" eaLnBrk="0" hangingPunct="0"/>
              <a:r>
                <a:rPr lang="th-TH" sz="2400" b="1">
                  <a:effectLst/>
                  <a:latin typeface="Angsana New" pitchFamily="18" charset="-34"/>
                </a:rPr>
                <a:t>(</a:t>
              </a:r>
              <a:r>
                <a:rPr lang="en-US" sz="2400" b="1">
                  <a:effectLst/>
                  <a:latin typeface="Angsana New" pitchFamily="18" charset="-34"/>
                </a:rPr>
                <a:t>PAR</a:t>
              </a:r>
              <a:r>
                <a:rPr lang="th-TH" sz="2400" b="1">
                  <a:effectLst/>
                  <a:latin typeface="Angsana New" pitchFamily="18" charset="-34"/>
                </a:rPr>
                <a:t>)</a:t>
              </a:r>
            </a:p>
          </p:txBody>
        </p:sp>
        <p:sp>
          <p:nvSpPr>
            <p:cNvPr id="18480" name="Rectangle 17"/>
            <p:cNvSpPr>
              <a:spLocks noChangeArrowheads="1"/>
            </p:cNvSpPr>
            <p:nvPr/>
          </p:nvSpPr>
          <p:spPr bwMode="auto">
            <a:xfrm>
              <a:off x="5280" y="720"/>
              <a:ext cx="864" cy="100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2400">
                <a:effectLst/>
              </a:endParaRPr>
            </a:p>
          </p:txBody>
        </p:sp>
      </p:grpSp>
      <p:grpSp>
        <p:nvGrpSpPr>
          <p:cNvPr id="18436" name="Group 18"/>
          <p:cNvGrpSpPr>
            <a:grpSpLocks/>
          </p:cNvGrpSpPr>
          <p:nvPr/>
        </p:nvGrpSpPr>
        <p:grpSpPr bwMode="auto">
          <a:xfrm>
            <a:off x="153988" y="3048000"/>
            <a:ext cx="7723187" cy="1066800"/>
            <a:chOff x="105" y="1920"/>
            <a:chExt cx="5271" cy="672"/>
          </a:xfrm>
        </p:grpSpPr>
        <p:sp>
          <p:nvSpPr>
            <p:cNvPr id="18461" name="Text Box 19"/>
            <p:cNvSpPr txBox="1">
              <a:spLocks noChangeArrowheads="1"/>
            </p:cNvSpPr>
            <p:nvPr/>
          </p:nvSpPr>
          <p:spPr bwMode="auto">
            <a:xfrm>
              <a:off x="105" y="1968"/>
              <a:ext cx="168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b="1">
                  <a:effectLst/>
                  <a:latin typeface="Angsana New" pitchFamily="18" charset="-34"/>
                </a:rPr>
                <a:t>การวิจัยเชิงปริมาณ</a:t>
              </a:r>
            </a:p>
            <a:p>
              <a:pPr algn="ctr" eaLnBrk="0" hangingPunct="0"/>
              <a:r>
                <a:rPr lang="th-TH" b="1">
                  <a:effectLst/>
                  <a:latin typeface="Angsana New" pitchFamily="18" charset="-34"/>
                </a:rPr>
                <a:t>(</a:t>
              </a:r>
              <a:r>
                <a:rPr lang="en-US" b="1">
                  <a:effectLst/>
                  <a:latin typeface="Angsana New" pitchFamily="18" charset="-34"/>
                </a:rPr>
                <a:t>quantitative research</a:t>
              </a:r>
              <a:r>
                <a:rPr lang="th-TH" b="1">
                  <a:effectLst/>
                  <a:latin typeface="Angsana New" pitchFamily="18" charset="-34"/>
                </a:rPr>
                <a:t>)</a:t>
              </a:r>
            </a:p>
          </p:txBody>
        </p:sp>
        <p:sp>
          <p:nvSpPr>
            <p:cNvPr id="18462" name="Rectangle 20"/>
            <p:cNvSpPr>
              <a:spLocks noChangeArrowheads="1"/>
            </p:cNvSpPr>
            <p:nvPr/>
          </p:nvSpPr>
          <p:spPr bwMode="auto">
            <a:xfrm>
              <a:off x="144" y="1920"/>
              <a:ext cx="1584" cy="672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>
                <a:effectLst/>
              </a:endParaRPr>
            </a:p>
          </p:txBody>
        </p:sp>
        <p:sp>
          <p:nvSpPr>
            <p:cNvPr id="18463" name="Text Box 21"/>
            <p:cNvSpPr txBox="1">
              <a:spLocks noChangeArrowheads="1"/>
            </p:cNvSpPr>
            <p:nvPr/>
          </p:nvSpPr>
          <p:spPr bwMode="auto">
            <a:xfrm>
              <a:off x="1927" y="1948"/>
              <a:ext cx="1591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b="1">
                  <a:effectLst/>
                  <a:latin typeface="Angsana New" pitchFamily="18" charset="-34"/>
                </a:rPr>
                <a:t>การวิจัยเชิงคุณภาพ</a:t>
              </a:r>
            </a:p>
            <a:p>
              <a:pPr algn="ctr" eaLnBrk="0" hangingPunct="0"/>
              <a:r>
                <a:rPr lang="th-TH" b="1">
                  <a:effectLst/>
                  <a:latin typeface="Angsana New" pitchFamily="18" charset="-34"/>
                </a:rPr>
                <a:t>(</a:t>
              </a:r>
              <a:r>
                <a:rPr lang="en-US" b="1">
                  <a:effectLst/>
                  <a:latin typeface="Angsana New" pitchFamily="18" charset="-34"/>
                </a:rPr>
                <a:t>qualitative research</a:t>
              </a:r>
              <a:r>
                <a:rPr lang="th-TH" b="1">
                  <a:effectLst/>
                  <a:latin typeface="Angsana New" pitchFamily="18" charset="-34"/>
                </a:rPr>
                <a:t>)</a:t>
              </a:r>
            </a:p>
          </p:txBody>
        </p:sp>
        <p:sp>
          <p:nvSpPr>
            <p:cNvPr id="18464" name="Rectangle 22"/>
            <p:cNvSpPr>
              <a:spLocks noChangeArrowheads="1"/>
            </p:cNvSpPr>
            <p:nvPr/>
          </p:nvSpPr>
          <p:spPr bwMode="auto">
            <a:xfrm>
              <a:off x="1968" y="1920"/>
              <a:ext cx="1488" cy="672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>
                <a:effectLst/>
              </a:endParaRPr>
            </a:p>
          </p:txBody>
        </p:sp>
        <p:sp>
          <p:nvSpPr>
            <p:cNvPr id="18465" name="Text Box 23"/>
            <p:cNvSpPr txBox="1">
              <a:spLocks noChangeArrowheads="1"/>
            </p:cNvSpPr>
            <p:nvPr/>
          </p:nvSpPr>
          <p:spPr bwMode="auto">
            <a:xfrm>
              <a:off x="3951" y="1966"/>
              <a:ext cx="1383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b="1">
                  <a:effectLst/>
                  <a:latin typeface="Angsana New" pitchFamily="18" charset="-34"/>
                </a:rPr>
                <a:t>การวิจัยเชิงวิพากษ์</a:t>
              </a:r>
            </a:p>
            <a:p>
              <a:pPr algn="ctr" eaLnBrk="0" hangingPunct="0"/>
              <a:r>
                <a:rPr lang="th-TH" b="1">
                  <a:effectLst/>
                  <a:latin typeface="Angsana New" pitchFamily="18" charset="-34"/>
                </a:rPr>
                <a:t>(</a:t>
              </a:r>
              <a:r>
                <a:rPr lang="en-US" b="1">
                  <a:effectLst/>
                  <a:latin typeface="Angsana New" pitchFamily="18" charset="-34"/>
                </a:rPr>
                <a:t>critical  research</a:t>
              </a:r>
              <a:r>
                <a:rPr lang="th-TH" b="1">
                  <a:effectLst/>
                  <a:latin typeface="Angsana New" pitchFamily="18" charset="-34"/>
                </a:rPr>
                <a:t>)</a:t>
              </a:r>
            </a:p>
          </p:txBody>
        </p:sp>
        <p:sp>
          <p:nvSpPr>
            <p:cNvPr id="18466" name="Rectangle 24"/>
            <p:cNvSpPr>
              <a:spLocks noChangeArrowheads="1"/>
            </p:cNvSpPr>
            <p:nvPr/>
          </p:nvSpPr>
          <p:spPr bwMode="auto">
            <a:xfrm>
              <a:off x="3888" y="1920"/>
              <a:ext cx="1488" cy="672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>
                <a:effectLst/>
              </a:endParaRPr>
            </a:p>
          </p:txBody>
        </p:sp>
      </p:grpSp>
      <p:grpSp>
        <p:nvGrpSpPr>
          <p:cNvPr id="18437" name="Group 25"/>
          <p:cNvGrpSpPr>
            <a:grpSpLocks/>
          </p:cNvGrpSpPr>
          <p:nvPr/>
        </p:nvGrpSpPr>
        <p:grpSpPr bwMode="auto">
          <a:xfrm>
            <a:off x="168275" y="4800600"/>
            <a:ext cx="8024813" cy="990600"/>
            <a:chOff x="115" y="3024"/>
            <a:chExt cx="5476" cy="624"/>
          </a:xfrm>
        </p:grpSpPr>
        <p:sp>
          <p:nvSpPr>
            <p:cNvPr id="18455" name="Text Box 26"/>
            <p:cNvSpPr txBox="1">
              <a:spLocks noChangeArrowheads="1"/>
            </p:cNvSpPr>
            <p:nvPr/>
          </p:nvSpPr>
          <p:spPr bwMode="auto">
            <a:xfrm>
              <a:off x="115" y="3052"/>
              <a:ext cx="167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b="1">
                  <a:effectLst/>
                  <a:latin typeface="Angsana New" pitchFamily="18" charset="-34"/>
                </a:rPr>
                <a:t>สังคมศาสตร์เชิงปฏิฐาน</a:t>
              </a:r>
            </a:p>
            <a:p>
              <a:pPr algn="ctr" eaLnBrk="0" hangingPunct="0"/>
              <a:r>
                <a:rPr lang="th-TH" b="1">
                  <a:effectLst/>
                  <a:latin typeface="Angsana New" pitchFamily="18" charset="-34"/>
                </a:rPr>
                <a:t>(</a:t>
              </a:r>
              <a:r>
                <a:rPr lang="en-US" b="1">
                  <a:effectLst/>
                  <a:latin typeface="Angsana New" pitchFamily="18" charset="-34"/>
                </a:rPr>
                <a:t>Positivist  Social</a:t>
              </a:r>
              <a:r>
                <a:rPr lang="th-TH" b="1">
                  <a:effectLst/>
                  <a:latin typeface="Angsana New" pitchFamily="18" charset="-34"/>
                </a:rPr>
                <a:t>)</a:t>
              </a:r>
            </a:p>
          </p:txBody>
        </p:sp>
        <p:sp>
          <p:nvSpPr>
            <p:cNvPr id="18456" name="Rectangle 27"/>
            <p:cNvSpPr>
              <a:spLocks noChangeArrowheads="1"/>
            </p:cNvSpPr>
            <p:nvPr/>
          </p:nvSpPr>
          <p:spPr bwMode="auto">
            <a:xfrm>
              <a:off x="144" y="3024"/>
              <a:ext cx="1632" cy="624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>
                <a:effectLst/>
              </a:endParaRPr>
            </a:p>
          </p:txBody>
        </p:sp>
        <p:sp>
          <p:nvSpPr>
            <p:cNvPr id="18457" name="Text Box 28"/>
            <p:cNvSpPr txBox="1">
              <a:spLocks noChangeArrowheads="1"/>
            </p:cNvSpPr>
            <p:nvPr/>
          </p:nvSpPr>
          <p:spPr bwMode="auto">
            <a:xfrm>
              <a:off x="1885" y="3052"/>
              <a:ext cx="165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b="1">
                  <a:effectLst/>
                  <a:latin typeface="Angsana New" pitchFamily="18" charset="-34"/>
                </a:rPr>
                <a:t>สังคมศาสตร์เชิงตีความ</a:t>
              </a:r>
            </a:p>
            <a:p>
              <a:pPr algn="ctr" eaLnBrk="0" hangingPunct="0"/>
              <a:r>
                <a:rPr lang="th-TH" b="1">
                  <a:effectLst/>
                  <a:latin typeface="Angsana New" pitchFamily="18" charset="-34"/>
                </a:rPr>
                <a:t>(</a:t>
              </a:r>
              <a:r>
                <a:rPr lang="en-US" b="1">
                  <a:effectLst/>
                  <a:latin typeface="Angsana New" pitchFamily="18" charset="-34"/>
                </a:rPr>
                <a:t>Interpretivist  Social</a:t>
              </a:r>
              <a:r>
                <a:rPr lang="th-TH" b="1">
                  <a:effectLst/>
                  <a:latin typeface="Angsana New" pitchFamily="18" charset="-34"/>
                </a:rPr>
                <a:t>)</a:t>
              </a:r>
            </a:p>
          </p:txBody>
        </p:sp>
        <p:sp>
          <p:nvSpPr>
            <p:cNvPr id="18458" name="Rectangle 29"/>
            <p:cNvSpPr>
              <a:spLocks noChangeArrowheads="1"/>
            </p:cNvSpPr>
            <p:nvPr/>
          </p:nvSpPr>
          <p:spPr bwMode="auto">
            <a:xfrm>
              <a:off x="1899" y="3024"/>
              <a:ext cx="1632" cy="624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>
                <a:effectLst/>
              </a:endParaRPr>
            </a:p>
          </p:txBody>
        </p:sp>
        <p:sp>
          <p:nvSpPr>
            <p:cNvPr id="18459" name="Text Box 30"/>
            <p:cNvSpPr txBox="1">
              <a:spLocks noChangeArrowheads="1"/>
            </p:cNvSpPr>
            <p:nvPr/>
          </p:nvSpPr>
          <p:spPr bwMode="auto">
            <a:xfrm>
              <a:off x="3756" y="3052"/>
              <a:ext cx="1835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b="1">
                  <a:effectLst/>
                  <a:latin typeface="Angsana New" pitchFamily="18" charset="-34"/>
                </a:rPr>
                <a:t>สังคมศาสตร์เชิงวิพากษ์</a:t>
              </a:r>
            </a:p>
            <a:p>
              <a:pPr algn="ctr" eaLnBrk="0" hangingPunct="0"/>
              <a:r>
                <a:rPr lang="th-TH" b="1">
                  <a:effectLst/>
                  <a:latin typeface="Angsana New" pitchFamily="18" charset="-34"/>
                </a:rPr>
                <a:t>(</a:t>
              </a:r>
              <a:r>
                <a:rPr lang="en-US" b="1">
                  <a:effectLst/>
                  <a:latin typeface="Angsana New" pitchFamily="18" charset="-34"/>
                </a:rPr>
                <a:t>Critical  Social  Science</a:t>
              </a:r>
              <a:r>
                <a:rPr lang="th-TH" b="1">
                  <a:effectLst/>
                  <a:latin typeface="Angsana New" pitchFamily="18" charset="-34"/>
                </a:rPr>
                <a:t>)</a:t>
              </a:r>
            </a:p>
          </p:txBody>
        </p:sp>
        <p:sp>
          <p:nvSpPr>
            <p:cNvPr id="18460" name="Rectangle 31"/>
            <p:cNvSpPr>
              <a:spLocks noChangeArrowheads="1"/>
            </p:cNvSpPr>
            <p:nvPr/>
          </p:nvSpPr>
          <p:spPr bwMode="auto">
            <a:xfrm>
              <a:off x="3771" y="3024"/>
              <a:ext cx="1776" cy="624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>
                <a:effectLst/>
              </a:endParaRPr>
            </a:p>
          </p:txBody>
        </p:sp>
      </p:grpSp>
      <p:grpSp>
        <p:nvGrpSpPr>
          <p:cNvPr id="18438" name="Group 32"/>
          <p:cNvGrpSpPr>
            <a:grpSpLocks/>
          </p:cNvGrpSpPr>
          <p:nvPr/>
        </p:nvGrpSpPr>
        <p:grpSpPr bwMode="auto">
          <a:xfrm>
            <a:off x="1125538" y="5867400"/>
            <a:ext cx="1336675" cy="533400"/>
            <a:chOff x="768" y="3696"/>
            <a:chExt cx="912" cy="288"/>
          </a:xfrm>
        </p:grpSpPr>
        <p:sp>
          <p:nvSpPr>
            <p:cNvPr id="56353" name="Line 33"/>
            <p:cNvSpPr>
              <a:spLocks noChangeShapeType="1"/>
            </p:cNvSpPr>
            <p:nvPr/>
          </p:nvSpPr>
          <p:spPr bwMode="auto">
            <a:xfrm flipH="1">
              <a:off x="768" y="3984"/>
              <a:ext cx="912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6354" name="Line 34"/>
            <p:cNvSpPr>
              <a:spLocks noChangeShapeType="1"/>
            </p:cNvSpPr>
            <p:nvPr/>
          </p:nvSpPr>
          <p:spPr bwMode="auto">
            <a:xfrm flipV="1">
              <a:off x="768" y="3696"/>
              <a:ext cx="0" cy="288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56355" name="Line 35"/>
          <p:cNvSpPr>
            <a:spLocks noChangeShapeType="1"/>
          </p:cNvSpPr>
          <p:nvPr/>
        </p:nvSpPr>
        <p:spPr bwMode="auto">
          <a:xfrm flipV="1">
            <a:off x="3868738" y="5867400"/>
            <a:ext cx="0" cy="3810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grpSp>
        <p:nvGrpSpPr>
          <p:cNvPr id="18440" name="Group 36"/>
          <p:cNvGrpSpPr>
            <a:grpSpLocks/>
          </p:cNvGrpSpPr>
          <p:nvPr/>
        </p:nvGrpSpPr>
        <p:grpSpPr bwMode="auto">
          <a:xfrm>
            <a:off x="5907088" y="5867400"/>
            <a:ext cx="1195387" cy="533400"/>
            <a:chOff x="3936" y="3696"/>
            <a:chExt cx="816" cy="336"/>
          </a:xfrm>
        </p:grpSpPr>
        <p:sp>
          <p:nvSpPr>
            <p:cNvPr id="56357" name="Line 37"/>
            <p:cNvSpPr>
              <a:spLocks noChangeShapeType="1"/>
            </p:cNvSpPr>
            <p:nvPr/>
          </p:nvSpPr>
          <p:spPr bwMode="auto">
            <a:xfrm>
              <a:off x="3936" y="4032"/>
              <a:ext cx="816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6358" name="Line 38"/>
            <p:cNvSpPr>
              <a:spLocks noChangeShapeType="1"/>
            </p:cNvSpPr>
            <p:nvPr/>
          </p:nvSpPr>
          <p:spPr bwMode="auto">
            <a:xfrm flipV="1">
              <a:off x="4752" y="3696"/>
              <a:ext cx="0" cy="336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56359" name="Line 39"/>
          <p:cNvSpPr>
            <a:spLocks noChangeShapeType="1"/>
          </p:cNvSpPr>
          <p:nvPr/>
        </p:nvSpPr>
        <p:spPr bwMode="auto">
          <a:xfrm flipV="1">
            <a:off x="1336675" y="4191000"/>
            <a:ext cx="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6360" name="Line 40"/>
          <p:cNvSpPr>
            <a:spLocks noChangeShapeType="1"/>
          </p:cNvSpPr>
          <p:nvPr/>
        </p:nvSpPr>
        <p:spPr bwMode="auto">
          <a:xfrm flipV="1">
            <a:off x="3938588" y="4191000"/>
            <a:ext cx="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6361" name="Line 41"/>
          <p:cNvSpPr>
            <a:spLocks noChangeShapeType="1"/>
          </p:cNvSpPr>
          <p:nvPr/>
        </p:nvSpPr>
        <p:spPr bwMode="auto">
          <a:xfrm flipV="1">
            <a:off x="6892925" y="4191000"/>
            <a:ext cx="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6362" name="Line 42"/>
          <p:cNvSpPr>
            <a:spLocks noChangeShapeType="1"/>
          </p:cNvSpPr>
          <p:nvPr/>
        </p:nvSpPr>
        <p:spPr bwMode="auto">
          <a:xfrm flipV="1">
            <a:off x="1476375" y="1412875"/>
            <a:ext cx="719138" cy="15922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6363" name="Line 43"/>
          <p:cNvSpPr>
            <a:spLocks noChangeShapeType="1"/>
          </p:cNvSpPr>
          <p:nvPr/>
        </p:nvSpPr>
        <p:spPr bwMode="auto">
          <a:xfrm flipH="1" flipV="1">
            <a:off x="395288" y="1412875"/>
            <a:ext cx="730250" cy="1574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6364" name="Line 44"/>
          <p:cNvSpPr>
            <a:spLocks noChangeShapeType="1"/>
          </p:cNvSpPr>
          <p:nvPr/>
        </p:nvSpPr>
        <p:spPr bwMode="auto">
          <a:xfrm flipV="1">
            <a:off x="3938588" y="1892300"/>
            <a:ext cx="0" cy="11430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6365" name="Line 45"/>
          <p:cNvSpPr>
            <a:spLocks noChangeShapeType="1"/>
          </p:cNvSpPr>
          <p:nvPr/>
        </p:nvSpPr>
        <p:spPr bwMode="auto">
          <a:xfrm flipH="1" flipV="1">
            <a:off x="6753225" y="1028700"/>
            <a:ext cx="123825" cy="20383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6366" name="Line 46"/>
          <p:cNvSpPr>
            <a:spLocks noChangeShapeType="1"/>
          </p:cNvSpPr>
          <p:nvPr/>
        </p:nvSpPr>
        <p:spPr bwMode="auto">
          <a:xfrm flipH="1" flipV="1">
            <a:off x="5913438" y="2743200"/>
            <a:ext cx="350837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6367" name="Line 47"/>
          <p:cNvSpPr>
            <a:spLocks noChangeShapeType="1"/>
          </p:cNvSpPr>
          <p:nvPr/>
        </p:nvSpPr>
        <p:spPr bwMode="auto">
          <a:xfrm flipV="1">
            <a:off x="7366000" y="2501900"/>
            <a:ext cx="280988" cy="533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6368" name="Line 48"/>
          <p:cNvSpPr>
            <a:spLocks noChangeShapeType="1"/>
          </p:cNvSpPr>
          <p:nvPr/>
        </p:nvSpPr>
        <p:spPr bwMode="auto">
          <a:xfrm flipV="1">
            <a:off x="7164388" y="1028700"/>
            <a:ext cx="292100" cy="19621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7346988" y="6021423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b="1" dirty="0" smtClean="0">
                <a:effectLst/>
                <a:latin typeface="Angsana New" pitchFamily="18" charset="-34"/>
              </a:rPr>
              <a:t>ภาสกร (</a:t>
            </a:r>
            <a:r>
              <a:rPr lang="en-US" b="1" dirty="0" smtClean="0">
                <a:effectLst/>
                <a:latin typeface="Angsana New" pitchFamily="18" charset="-34"/>
              </a:rPr>
              <a:t>2552)</a:t>
            </a:r>
            <a:endParaRPr lang="th-TH" b="1" dirty="0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irc_mi" descr="http://www.mcu.ac.th/userfiles/image/Buddhist%20Research%20Institute/LOGO-_%7E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58290"/>
            <a:ext cx="8001056" cy="374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65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FF0000"/>
                </a:solidFill>
              </a:rPr>
              <a:t>กระบวนทัศน์ของการวิจัย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755650" y="2322513"/>
            <a:ext cx="2592388" cy="955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effectLst/>
              </a:rPr>
              <a:t>Conventional</a:t>
            </a:r>
            <a:r>
              <a:rPr lang="th-TH" b="1">
                <a:effectLst/>
              </a:rPr>
              <a:t> </a:t>
            </a:r>
            <a:r>
              <a:rPr lang="en-US" b="1">
                <a:effectLst/>
              </a:rPr>
              <a:t>method</a:t>
            </a:r>
            <a:endParaRPr lang="th-TH" b="1">
              <a:effectLst/>
            </a:endParaRP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5421313" y="2378075"/>
            <a:ext cx="2736850" cy="955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effectLst/>
              </a:rPr>
              <a:t>Alternative</a:t>
            </a:r>
            <a:r>
              <a:rPr lang="th-TH" b="1">
                <a:effectLst/>
              </a:rPr>
              <a:t> </a:t>
            </a:r>
            <a:r>
              <a:rPr lang="en-US" b="1">
                <a:effectLst/>
              </a:rPr>
              <a:t>method</a:t>
            </a:r>
            <a:endParaRPr lang="th-TH" b="1">
              <a:effectLst/>
            </a:endParaRPr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>
            <a:off x="3348038" y="2733675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3067050" y="1649413"/>
            <a:ext cx="2843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/>
              </a:rPr>
              <a:t>Paradigm shift</a:t>
            </a:r>
            <a:endParaRPr lang="th-TH" b="1">
              <a:effectLst/>
            </a:endParaRP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539750" y="3897313"/>
            <a:ext cx="4032250" cy="52387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/>
              </a:rPr>
              <a:t>Quantitative research</a:t>
            </a:r>
            <a:endParaRPr lang="th-TH" b="1">
              <a:effectLst/>
            </a:endParaRPr>
          </a:p>
        </p:txBody>
      </p:sp>
      <p:sp>
        <p:nvSpPr>
          <p:cNvPr id="7176" name="Line 13"/>
          <p:cNvSpPr>
            <a:spLocks noChangeShapeType="1"/>
          </p:cNvSpPr>
          <p:nvPr/>
        </p:nvSpPr>
        <p:spPr bwMode="auto">
          <a:xfrm>
            <a:off x="1943100" y="32845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647700" y="5021263"/>
            <a:ext cx="4508500" cy="1169987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</a:t>
            </a:r>
            <a:r>
              <a:rPr lang="en-US" b="1">
                <a:effectLst/>
              </a:rPr>
              <a:t>Survey research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effectLst/>
              </a:rPr>
              <a:t> Experimental research</a:t>
            </a:r>
            <a:r>
              <a:rPr lang="th-TH" b="1">
                <a:effectLst/>
              </a:rPr>
              <a:t>   </a:t>
            </a:r>
          </a:p>
        </p:txBody>
      </p:sp>
      <p:sp>
        <p:nvSpPr>
          <p:cNvPr id="7178" name="Line 15"/>
          <p:cNvSpPr>
            <a:spLocks noChangeShapeType="1"/>
          </p:cNvSpPr>
          <p:nvPr/>
        </p:nvSpPr>
        <p:spPr bwMode="auto">
          <a:xfrm>
            <a:off x="1908175" y="44227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20491" name="Text Box 16"/>
          <p:cNvSpPr txBox="1">
            <a:spLocks noChangeArrowheads="1"/>
          </p:cNvSpPr>
          <p:nvPr/>
        </p:nvSpPr>
        <p:spPr bwMode="auto">
          <a:xfrm>
            <a:off x="4827588" y="3986213"/>
            <a:ext cx="3848100" cy="1169987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/>
              </a:rPr>
              <a:t> </a:t>
            </a:r>
            <a:r>
              <a:rPr lang="en-US" b="1">
                <a:effectLst/>
              </a:rPr>
              <a:t>Qualitative research</a:t>
            </a:r>
            <a:endParaRPr lang="th-TH" b="1">
              <a:effectLst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th-TH" b="1">
                <a:effectLst/>
              </a:rPr>
              <a:t> </a:t>
            </a:r>
            <a:r>
              <a:rPr lang="en-US" b="1">
                <a:effectLst/>
              </a:rPr>
              <a:t>Action research</a:t>
            </a:r>
            <a:endParaRPr lang="th-TH" b="1">
              <a:effectLst/>
            </a:endParaRPr>
          </a:p>
        </p:txBody>
      </p:sp>
      <p:sp>
        <p:nvSpPr>
          <p:cNvPr id="7180" name="Line 17"/>
          <p:cNvSpPr>
            <a:spLocks noChangeShapeType="1"/>
          </p:cNvSpPr>
          <p:nvPr/>
        </p:nvSpPr>
        <p:spPr bwMode="auto">
          <a:xfrm>
            <a:off x="6767513" y="3357563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164423" y="5948397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b="1" dirty="0" smtClean="0">
                <a:effectLst/>
                <a:latin typeface="Angsana New" pitchFamily="18" charset="-34"/>
              </a:rPr>
              <a:t>ภาสกร (</a:t>
            </a:r>
            <a:r>
              <a:rPr lang="en-US" b="1" dirty="0" smtClean="0">
                <a:effectLst/>
                <a:latin typeface="Angsana New" pitchFamily="18" charset="-34"/>
              </a:rPr>
              <a:t>2552)</a:t>
            </a:r>
            <a:endParaRPr lang="th-TH" b="1" dirty="0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latin typeface="Angsana New" pitchFamily="18" charset="-34"/>
              </a:rPr>
              <a:t>      </a:t>
            </a: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</a:rPr>
              <a:t>ความแตกต่างระหว่างการวิจัยและการพัฒนา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th-TH" sz="4400" b="1" smtClean="0">
                <a:latin typeface="Angsana New" pitchFamily="18" charset="-34"/>
              </a:rPr>
              <a:t>การพัฒนา คือ กระบวนการ (ยุทธวิธี) ในใช้ความรู้เพื่อก่อให้เกิดการเปลี่ยนแปลงไปในทางที่ดีขึ้น</a:t>
            </a:r>
          </a:p>
          <a:p>
            <a:pPr eaLnBrk="1" hangingPunct="1"/>
            <a:r>
              <a:rPr lang="th-TH" sz="4000" b="1" smtClean="0">
                <a:solidFill>
                  <a:srgbClr val="FF0000"/>
                </a:solidFill>
                <a:latin typeface="Angsana New" pitchFamily="18" charset="-34"/>
              </a:rPr>
              <a:t>มุมองของความหมายในการพัฒนา </a:t>
            </a:r>
            <a:r>
              <a:rPr lang="en-US" sz="4000" b="1" smtClean="0">
                <a:solidFill>
                  <a:srgbClr val="FF0000"/>
                </a:solidFill>
                <a:latin typeface="Angsana New" pitchFamily="18" charset="-34"/>
                <a:cs typeface="LilyUPC" pitchFamily="34" charset="-34"/>
              </a:rPr>
              <a:t> 3 </a:t>
            </a:r>
            <a:r>
              <a:rPr lang="th-TH" sz="4000" b="1" smtClean="0">
                <a:solidFill>
                  <a:srgbClr val="FF0000"/>
                </a:solidFill>
                <a:latin typeface="Angsana New" pitchFamily="18" charset="-34"/>
              </a:rPr>
              <a:t>แนวทาง</a:t>
            </a:r>
          </a:p>
          <a:p>
            <a:pPr eaLnBrk="1" hangingPunct="1">
              <a:buFontTx/>
              <a:buNone/>
            </a:pPr>
            <a:r>
              <a:rPr lang="th-TH" sz="4000" b="1" smtClean="0">
                <a:solidFill>
                  <a:srgbClr val="FF0000"/>
                </a:solidFill>
                <a:latin typeface="Angsana New" pitchFamily="18" charset="-34"/>
              </a:rPr>
              <a:t>		</a:t>
            </a:r>
            <a:r>
              <a:rPr lang="en-US" sz="4000" b="1" smtClean="0">
                <a:solidFill>
                  <a:srgbClr val="FF0000"/>
                </a:solidFill>
                <a:latin typeface="Angsana New" pitchFamily="18" charset="-34"/>
                <a:cs typeface="LilyUPC" pitchFamily="34" charset="-34"/>
              </a:rPr>
              <a:t>1. </a:t>
            </a:r>
            <a:r>
              <a:rPr lang="th-TH" sz="4000" b="1" smtClean="0">
                <a:solidFill>
                  <a:srgbClr val="FF0000"/>
                </a:solidFill>
                <a:latin typeface="Angsana New" pitchFamily="18" charset="-34"/>
              </a:rPr>
              <a:t>ความก้าวหน้า </a:t>
            </a:r>
          </a:p>
          <a:p>
            <a:pPr eaLnBrk="1" hangingPunct="1">
              <a:buFontTx/>
              <a:buNone/>
            </a:pPr>
            <a:r>
              <a:rPr lang="th-TH" sz="4000" b="1" smtClean="0">
                <a:solidFill>
                  <a:srgbClr val="FF0000"/>
                </a:solidFill>
                <a:latin typeface="Angsana New" pitchFamily="18" charset="-34"/>
              </a:rPr>
              <a:t>		</a:t>
            </a:r>
            <a:r>
              <a:rPr lang="en-US" sz="4000" b="1" smtClean="0">
                <a:solidFill>
                  <a:srgbClr val="FF0000"/>
                </a:solidFill>
                <a:latin typeface="Angsana New" pitchFamily="18" charset="-34"/>
                <a:cs typeface="LilyUPC" pitchFamily="34" charset="-34"/>
              </a:rPr>
              <a:t>2. </a:t>
            </a:r>
            <a:r>
              <a:rPr lang="th-TH" sz="4000" b="1" smtClean="0">
                <a:solidFill>
                  <a:srgbClr val="FF0000"/>
                </a:solidFill>
                <a:latin typeface="Angsana New" pitchFamily="18" charset="-34"/>
              </a:rPr>
              <a:t>การเจริญโต</a:t>
            </a:r>
          </a:p>
          <a:p>
            <a:pPr eaLnBrk="1" hangingPunct="1">
              <a:buFontTx/>
              <a:buNone/>
            </a:pPr>
            <a:r>
              <a:rPr lang="th-TH" sz="4000" b="1" smtClean="0">
                <a:solidFill>
                  <a:srgbClr val="FF0000"/>
                </a:solidFill>
                <a:latin typeface="Angsana New" pitchFamily="18" charset="-34"/>
              </a:rPr>
              <a:t>		</a:t>
            </a:r>
            <a:r>
              <a:rPr lang="en-US" sz="4000" b="1" smtClean="0">
                <a:solidFill>
                  <a:srgbClr val="FF0000"/>
                </a:solidFill>
                <a:latin typeface="Angsana New" pitchFamily="18" charset="-34"/>
                <a:cs typeface="LilyUPC" pitchFamily="34" charset="-34"/>
              </a:rPr>
              <a:t>3. </a:t>
            </a:r>
            <a:r>
              <a:rPr lang="th-TH" sz="4000" b="1" smtClean="0">
                <a:solidFill>
                  <a:srgbClr val="FF0000"/>
                </a:solidFill>
                <a:latin typeface="Angsana New" pitchFamily="18" charset="-34"/>
              </a:rPr>
              <a:t>วิธีการในการทำงานพัฒนา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127910" y="6057936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b="1" dirty="0" smtClean="0">
                <a:effectLst/>
                <a:latin typeface="Angsana New" pitchFamily="18" charset="-34"/>
              </a:rPr>
              <a:t>ภาสกร (</a:t>
            </a:r>
            <a:r>
              <a:rPr lang="en-US" b="1" dirty="0" smtClean="0">
                <a:effectLst/>
                <a:latin typeface="Angsana New" pitchFamily="18" charset="-34"/>
              </a:rPr>
              <a:t>2552)</a:t>
            </a:r>
            <a:endParaRPr lang="th-TH" b="1" dirty="0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8025" y="836613"/>
            <a:ext cx="8435975" cy="5289550"/>
          </a:xfrm>
        </p:spPr>
        <p:txBody>
          <a:bodyPr/>
          <a:lstStyle/>
          <a:p>
            <a:pPr eaLnBrk="1" hangingPunct="1"/>
            <a:r>
              <a:rPr lang="th-TH" sz="4400" b="1" dirty="0" smtClean="0">
                <a:latin typeface="Angsana New" pitchFamily="18" charset="-34"/>
              </a:rPr>
              <a:t>การวิจัยเชิงพื้นที่ หมายถึง </a:t>
            </a:r>
            <a:r>
              <a:rPr lang="th-TH" sz="4400" b="1" dirty="0" smtClean="0"/>
              <a:t>กระบวนการสร้างและใช้ความรู้โดยการมีส่วนร่วมของประชาชนในพื้นที่เพื่อแก้ปัญหาหรือส่งเสริมศักยภาพของชุมชน</a:t>
            </a:r>
            <a:r>
              <a:rPr lang="th-TH" sz="4400" b="1" dirty="0" smtClean="0">
                <a:latin typeface="Angsana New" pitchFamily="18" charset="-34"/>
              </a:rPr>
              <a:t>และก่อให้เกิดการเปลี่ยนแปลงที่ดีขึ้นในชุมชนท้องถิ่น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46031" y="2151045"/>
            <a:ext cx="83534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th-TH" sz="4400" b="1" dirty="0">
                <a:effectLst/>
                <a:latin typeface="Angsana New" pitchFamily="18" charset="-34"/>
              </a:rPr>
              <a:t>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th-TH" sz="4400" b="1" dirty="0">
                <a:effectLst/>
                <a:latin typeface="Angsana New" pitchFamily="18" charset="-34"/>
              </a:rPr>
              <a:t> </a:t>
            </a:r>
            <a:r>
              <a:rPr lang="th-TH" sz="4400" b="1" dirty="0">
                <a:solidFill>
                  <a:srgbClr val="FF0000"/>
                </a:solidFill>
                <a:effectLst/>
                <a:latin typeface="Angsana New" pitchFamily="18" charset="-34"/>
              </a:rPr>
              <a:t>ฐานคิด</a:t>
            </a:r>
            <a:r>
              <a:rPr lang="en-US" sz="4400" b="1" dirty="0">
                <a:solidFill>
                  <a:srgbClr val="FF0000"/>
                </a:solidFill>
                <a:effectLst/>
                <a:latin typeface="Angsana New" pitchFamily="18" charset="-34"/>
              </a:rPr>
              <a:t>  </a:t>
            </a:r>
            <a:r>
              <a:rPr lang="en-US" sz="4400" b="1" dirty="0">
                <a:effectLst/>
                <a:latin typeface="Angsana New" pitchFamily="18" charset="-34"/>
              </a:rPr>
              <a:t>: </a:t>
            </a:r>
            <a:r>
              <a:rPr lang="th-TH" sz="4400" b="1" dirty="0">
                <a:effectLst/>
                <a:latin typeface="Angsana New" pitchFamily="18" charset="-34"/>
              </a:rPr>
              <a:t> เมื่อ ปัญหาเกิดขึ้นในชุมชนชนบท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th-TH" sz="4400" b="1" dirty="0">
                <a:solidFill>
                  <a:srgbClr val="FF0000"/>
                </a:solidFill>
                <a:effectLst/>
                <a:latin typeface="Angsana New" pitchFamily="18" charset="-34"/>
              </a:rPr>
              <a:t> คำตอบในการแก้ปัญหาก็ควรจะอยู่ที่ชุมชนชนบท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00038" y="909638"/>
            <a:ext cx="85439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>
                <a:solidFill>
                  <a:srgbClr val="FF0000"/>
                </a:solidFill>
                <a:effectLst/>
                <a:latin typeface="Angsana New" pitchFamily="18" charset="-34"/>
              </a:rPr>
              <a:t>งานวิจัยเชิงพื้นที่</a:t>
            </a:r>
            <a:r>
              <a:rPr lang="en-US" sz="4400" b="1">
                <a:solidFill>
                  <a:srgbClr val="FF0000"/>
                </a:solidFill>
                <a:effectLst/>
                <a:latin typeface="Angsana New" pitchFamily="18" charset="-34"/>
              </a:rPr>
              <a:t>  </a:t>
            </a:r>
            <a:r>
              <a:rPr lang="en-US" sz="4400" b="1">
                <a:effectLst/>
                <a:latin typeface="Angsana New" pitchFamily="18" charset="-34"/>
              </a:rPr>
              <a:t>: </a:t>
            </a:r>
            <a:r>
              <a:rPr lang="th-TH" sz="4400" b="1">
                <a:effectLst/>
                <a:latin typeface="Angsana New" pitchFamily="18" charset="-34"/>
              </a:rPr>
              <a:t>งานวิจัยเพื่อการพัฒนาท้องถิ่น</a:t>
            </a:r>
          </a:p>
          <a:p>
            <a:pPr>
              <a:spcBef>
                <a:spcPct val="50000"/>
              </a:spcBef>
            </a:pPr>
            <a:endParaRPr lang="th-TH" sz="4400" b="1">
              <a:effectLst/>
              <a:latin typeface="Angsana New" pitchFamily="18" charset="-34"/>
            </a:endParaRPr>
          </a:p>
          <a:p>
            <a:pPr>
              <a:spcBef>
                <a:spcPct val="50000"/>
              </a:spcBef>
            </a:pPr>
            <a:endParaRPr lang="th-TH" sz="4400" b="1">
              <a:effectLst/>
              <a:latin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237449" y="5984910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b="1" dirty="0" smtClean="0">
                <a:effectLst/>
                <a:latin typeface="Angsana New" pitchFamily="18" charset="-34"/>
              </a:rPr>
              <a:t>ภาสกร (</a:t>
            </a:r>
            <a:r>
              <a:rPr lang="en-US" b="1" dirty="0" smtClean="0">
                <a:effectLst/>
                <a:latin typeface="Angsana New" pitchFamily="18" charset="-34"/>
              </a:rPr>
              <a:t>2552)</a:t>
            </a:r>
            <a:endParaRPr lang="th-TH" b="1" dirty="0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sz="5400" b="1" dirty="0" smtClean="0"/>
              <a:t>   ระบบการจัดการทรัพยากรและทุนชุมชน</a:t>
            </a:r>
            <a:endParaRPr lang="th-TH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วงรี 25"/>
          <p:cNvSpPr/>
          <p:nvPr/>
        </p:nvSpPr>
        <p:spPr>
          <a:xfrm>
            <a:off x="6429375" y="285750"/>
            <a:ext cx="2214563" cy="6429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5" name="วงรี 24"/>
          <p:cNvSpPr/>
          <p:nvPr/>
        </p:nvSpPr>
        <p:spPr>
          <a:xfrm>
            <a:off x="6786563" y="2571750"/>
            <a:ext cx="1785937" cy="78581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4" name="วงรี 23"/>
          <p:cNvSpPr/>
          <p:nvPr/>
        </p:nvSpPr>
        <p:spPr>
          <a:xfrm>
            <a:off x="5072063" y="5214938"/>
            <a:ext cx="2071687" cy="7143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3" name="วงรี 22"/>
          <p:cNvSpPr/>
          <p:nvPr/>
        </p:nvSpPr>
        <p:spPr>
          <a:xfrm>
            <a:off x="1357313" y="5429250"/>
            <a:ext cx="1357312" cy="5715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วงรี 21"/>
          <p:cNvSpPr/>
          <p:nvPr/>
        </p:nvSpPr>
        <p:spPr>
          <a:xfrm>
            <a:off x="0" y="3173409"/>
            <a:ext cx="1760499" cy="12144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1" name="วงรี 20"/>
          <p:cNvSpPr/>
          <p:nvPr/>
        </p:nvSpPr>
        <p:spPr>
          <a:xfrm>
            <a:off x="571500" y="428625"/>
            <a:ext cx="1571625" cy="78581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1468395" y="471447"/>
            <a:ext cx="5286375" cy="52863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Dkigiupoi^h</a:t>
            </a:r>
            <a:endParaRPr lang="th-TH" dirty="0"/>
          </a:p>
        </p:txBody>
      </p:sp>
      <p:sp>
        <p:nvSpPr>
          <p:cNvPr id="7" name="วงรี 6"/>
          <p:cNvSpPr/>
          <p:nvPr/>
        </p:nvSpPr>
        <p:spPr>
          <a:xfrm>
            <a:off x="1857375" y="1000125"/>
            <a:ext cx="4143375" cy="42148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5" name="วงรี 4"/>
          <p:cNvSpPr/>
          <p:nvPr/>
        </p:nvSpPr>
        <p:spPr>
          <a:xfrm>
            <a:off x="2571750" y="1571625"/>
            <a:ext cx="2714625" cy="27860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4" name="วงรี 3"/>
          <p:cNvSpPr/>
          <p:nvPr/>
        </p:nvSpPr>
        <p:spPr>
          <a:xfrm>
            <a:off x="3143250" y="2357438"/>
            <a:ext cx="1500188" cy="1428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i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การเรียนรู้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071802" y="1928802"/>
            <a:ext cx="1926016" cy="50006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j-cs"/>
              </a:rPr>
              <a:t>การจัดการ</a:t>
            </a:r>
          </a:p>
        </p:txBody>
      </p:sp>
      <p:sp>
        <p:nvSpPr>
          <p:cNvPr id="12" name="ส่วนโค้ง 11"/>
          <p:cNvSpPr/>
          <p:nvPr/>
        </p:nvSpPr>
        <p:spPr>
          <a:xfrm>
            <a:off x="2143125" y="3929063"/>
            <a:ext cx="71438" cy="9286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285984" y="4357694"/>
            <a:ext cx="3214710" cy="64196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การบูร</a:t>
            </a:r>
            <a:r>
              <a:rPr lang="th-TH" sz="32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ณา</a:t>
            </a:r>
            <a:r>
              <a:rPr lang="th-TH" sz="32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การ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407325" y="718451"/>
            <a:ext cx="3290326" cy="856432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9583176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j-cs"/>
              </a:rPr>
              <a:t>เศรษฐกิจชุมชน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874767" y="358671"/>
            <a:ext cx="321471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j-cs"/>
              </a:rPr>
              <a:t>วิสาหกิจชุมชน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j-cs"/>
              </a:rPr>
              <a:t>การลงทุน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j-cs"/>
              </a:rPr>
              <a:t>ตลาดทั่วไป/ส่งออก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929290" y="2714620"/>
            <a:ext cx="321471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j-cs"/>
              </a:rPr>
              <a:t>     </a:t>
            </a:r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j-cs"/>
              </a:rPr>
              <a:t>การตลาด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j-cs"/>
              </a:rPr>
              <a:t>แลกเปลี่ยน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j-cs"/>
              </a:rPr>
              <a:t>ตลาดชุมชน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j-cs"/>
              </a:rPr>
              <a:t>เครือข่าย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429124" y="5288340"/>
            <a:ext cx="342902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j-cs"/>
              </a:rPr>
              <a:t>การบริโภค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j-cs"/>
              </a:rPr>
              <a:t>      ทดแทนการนำเข้า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28596" y="5500702"/>
            <a:ext cx="321471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j-cs"/>
              </a:rPr>
              <a:t>การผลิต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j-cs"/>
              </a:rPr>
              <a:t>การทำนา ทำสวน ทำไร่ 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3136896"/>
            <a:ext cx="1928794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j-cs"/>
              </a:rPr>
              <a:t>สวัสดิการชุมชน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j-cs"/>
              </a:rPr>
              <a:t>กองทุนสวัสดิการ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-155409" y="455700"/>
            <a:ext cx="2899015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j-cs"/>
              </a:rPr>
              <a:t>การออม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j-cs"/>
              </a:rPr>
              <a:t>กลุ่มออมทรัพย์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j-cs"/>
              </a:rPr>
              <a:t>ธนาคารชุมชน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3005" y="188913"/>
            <a:ext cx="8770995" cy="9540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หลักการพื้นฐาน (</a:t>
            </a:r>
            <a:r>
              <a:rPr lang="en-US" sz="4000" b="1" dirty="0" smtClean="0">
                <a:solidFill>
                  <a:srgbClr val="FF0000"/>
                </a:solidFill>
                <a:latin typeface="Angsana New" pitchFamily="18" charset="-34"/>
              </a:rPr>
              <a:t>Basic Principle) 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ของการวิจัยเชิงพื้นที่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89025"/>
            <a:ext cx="8604250" cy="53276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th-TH" sz="3400" b="1" dirty="0" smtClean="0">
                <a:latin typeface="Angsana New" pitchFamily="18" charset="-34"/>
              </a:rPr>
              <a:t>การมีส่วนร่วม (</a:t>
            </a:r>
            <a:r>
              <a:rPr lang="en-US" sz="3400" b="1" dirty="0" smtClean="0">
                <a:latin typeface="Angsana New" pitchFamily="18" charset="-34"/>
              </a:rPr>
              <a:t>Participation) </a:t>
            </a:r>
            <a:r>
              <a:rPr lang="th-TH" sz="3400" b="1" dirty="0" smtClean="0">
                <a:latin typeface="Angsana New" pitchFamily="18" charset="-34"/>
              </a:rPr>
              <a:t>ต้องสร้างการมีส่วนร่วมขึ้นให้ได้</a:t>
            </a:r>
            <a:endParaRPr lang="en-US" sz="3400" b="1" dirty="0" smtClean="0">
              <a:latin typeface="Angsana New" pitchFamily="18" charset="-34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th-TH" sz="3400" b="1" dirty="0" smtClean="0">
                <a:latin typeface="Angsana New" pitchFamily="18" charset="-34"/>
              </a:rPr>
              <a:t>มีการสร้างกระบวนการเรียนรู้ (</a:t>
            </a:r>
            <a:r>
              <a:rPr lang="en-US" sz="3400" b="1" dirty="0" smtClean="0">
                <a:latin typeface="Angsana New" pitchFamily="18" charset="-34"/>
              </a:rPr>
              <a:t>Learning Process)  Action Learning </a:t>
            </a:r>
            <a:r>
              <a:rPr lang="th-TH" sz="3400" b="1" dirty="0" smtClean="0">
                <a:latin typeface="Angsana New" pitchFamily="18" charset="-34"/>
              </a:rPr>
              <a:t>มีการ </a:t>
            </a:r>
            <a:r>
              <a:rPr lang="en-US" sz="3400" b="1" dirty="0" smtClean="0">
                <a:latin typeface="Angsana New" pitchFamily="18" charset="-34"/>
              </a:rPr>
              <a:t>Share, </a:t>
            </a:r>
            <a:r>
              <a:rPr lang="th-TH" sz="3400" b="1" dirty="0" smtClean="0">
                <a:latin typeface="Angsana New" pitchFamily="18" charset="-34"/>
              </a:rPr>
              <a:t>หา, ดูดซับ, ทดลองใช้, สรุปผล, ปรับปรุง ฯลฯ  </a:t>
            </a:r>
            <a:r>
              <a:rPr lang="en-US" sz="3400" b="1" dirty="0" smtClean="0">
                <a:latin typeface="Angsana New" pitchFamily="18" charset="-34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3600" b="1" dirty="0" smtClean="0">
                <a:latin typeface="Angsana New" pitchFamily="18" charset="-34"/>
              </a:rPr>
              <a:t>Bottom-up Approach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3600" b="1" dirty="0" smtClean="0">
                <a:latin typeface="Angsana New" pitchFamily="18" charset="-34"/>
              </a:rPr>
              <a:t>Holistic Approach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3600" b="1" dirty="0" smtClean="0">
                <a:latin typeface="Angsana New" pitchFamily="18" charset="-34"/>
              </a:rPr>
              <a:t>Community Empowerment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3600" b="1" dirty="0" smtClean="0">
                <a:latin typeface="Angsana New" pitchFamily="18" charset="-34"/>
              </a:rPr>
              <a:t>Area Base Research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3600" b="1" dirty="0" smtClean="0">
                <a:latin typeface="Angsana New" pitchFamily="18" charset="-34"/>
              </a:rPr>
              <a:t> Social Movement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th-TH" sz="3400" b="1" dirty="0" smtClean="0">
                <a:latin typeface="Angsana New" pitchFamily="18" charset="-34"/>
              </a:rPr>
              <a:t>มีความเชื่อว่าทุกคนมีศักยภาพ และ มีความสามารถที่จะเรียนรู้ได้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latin typeface="Angsana New" pitchFamily="18" charset="-34"/>
              </a:rPr>
              <a:t>Sustain concept, </a:t>
            </a:r>
            <a:r>
              <a:rPr lang="en-US" sz="3600" b="1" dirty="0" smtClean="0">
                <a:latin typeface="Angsana New" pitchFamily="18" charset="-34"/>
              </a:rPr>
              <a:t>Self reliance</a:t>
            </a:r>
            <a:endParaRPr lang="en-US" b="1" dirty="0" smtClean="0">
              <a:latin typeface="Angsana New" pitchFamily="18" charset="-34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th-TH" sz="3400" b="1" dirty="0" smtClean="0">
              <a:latin typeface="Angsana New" pitchFamily="18" charset="-34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th-TH" sz="3400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188" y="1412875"/>
            <a:ext cx="8532812" cy="5184775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th-TH" sz="4000" b="1" dirty="0" smtClean="0">
                <a:latin typeface="Angsana New" pitchFamily="18" charset="-34"/>
              </a:rPr>
              <a:t>   เป็นวิธีวิทยาการวิจัย (มีขั้นตอนและกระบวนวิจัย)</a:t>
            </a:r>
            <a:endParaRPr lang="en-US" sz="4000" b="1" dirty="0" smtClean="0">
              <a:latin typeface="Angsana New" pitchFamily="18" charset="-34"/>
              <a:cs typeface="LilyUPC" pitchFamily="34" charset="-34"/>
            </a:endParaRPr>
          </a:p>
          <a:p>
            <a:pPr marL="0" indent="0" eaLnBrk="1" hangingPunct="1">
              <a:defRPr/>
            </a:pPr>
            <a:r>
              <a:rPr lang="th-TH" sz="4000" b="1" dirty="0" smtClean="0">
                <a:latin typeface="Angsana New" pitchFamily="18" charset="-34"/>
              </a:rPr>
              <a:t>  เน้นกระบวนการที่สามารถสร้างความรู้ที่ทำให้คนในชุมชน</a:t>
            </a:r>
          </a:p>
          <a:p>
            <a:pPr marL="0" indent="0" eaLnBrk="1" hangingPunct="1">
              <a:buFontTx/>
              <a:buNone/>
              <a:defRPr/>
            </a:pPr>
            <a:r>
              <a:rPr lang="th-TH" sz="4000" b="1" dirty="0" smtClean="0">
                <a:latin typeface="Angsana New" pitchFamily="18" charset="-34"/>
              </a:rPr>
              <a:t>   เก่งขึ้นมั่นใจขึ้น</a:t>
            </a:r>
            <a:r>
              <a:rPr lang="en-US" sz="4000" b="1" dirty="0" smtClean="0">
                <a:latin typeface="Angsana New" pitchFamily="18" charset="-34"/>
                <a:cs typeface="LilyUPC" pitchFamily="34" charset="-34"/>
              </a:rPr>
              <a:t> </a:t>
            </a:r>
            <a:r>
              <a:rPr lang="th-TH" sz="4000" b="1" dirty="0" smtClean="0">
                <a:latin typeface="Angsana New" pitchFamily="18" charset="-34"/>
              </a:rPr>
              <a:t>และเกิดกลไกการจัดการ </a:t>
            </a:r>
            <a:r>
              <a:rPr lang="en-US" sz="4000" b="1" dirty="0" smtClean="0">
                <a:latin typeface="Angsana New" pitchFamily="18" charset="-34"/>
                <a:cs typeface="LilyUPC" pitchFamily="34" charset="-34"/>
              </a:rPr>
              <a:t>Empowering)</a:t>
            </a:r>
            <a:endParaRPr lang="th-TH" sz="4000" b="1" dirty="0" smtClean="0">
              <a:latin typeface="Angsana New" pitchFamily="18" charset="-34"/>
            </a:endParaRPr>
          </a:p>
          <a:p>
            <a:pPr marL="0" indent="0" eaLnBrk="1" hangingPunct="1">
              <a:defRPr/>
            </a:pPr>
            <a:r>
              <a:rPr lang="th-TH" sz="4000" b="1" dirty="0" smtClean="0">
                <a:latin typeface="Angsana New" pitchFamily="18" charset="-34"/>
              </a:rPr>
              <a:t> โจทย์วิจัย มาจากชุมชน</a:t>
            </a:r>
          </a:p>
          <a:p>
            <a:pPr marL="0" indent="0" eaLnBrk="1" hangingPunct="1">
              <a:defRPr/>
            </a:pPr>
            <a:r>
              <a:rPr lang="th-TH" sz="4000" b="1" dirty="0" smtClean="0">
                <a:latin typeface="Angsana New" pitchFamily="18" charset="-34"/>
              </a:rPr>
              <a:t> มีลักษณะ</a:t>
            </a:r>
            <a:r>
              <a:rPr lang="th-TH" sz="4000" b="1" dirty="0" err="1" smtClean="0">
                <a:latin typeface="Angsana New" pitchFamily="18" charset="-34"/>
              </a:rPr>
              <a:t>เป็นสห</a:t>
            </a:r>
            <a:r>
              <a:rPr lang="th-TH" sz="4000" b="1" dirty="0" smtClean="0">
                <a:latin typeface="Angsana New" pitchFamily="18" charset="-34"/>
              </a:rPr>
              <a:t>วิทยาการ </a:t>
            </a:r>
            <a:r>
              <a:rPr lang="th-TH" sz="4000" b="1" dirty="0" smtClean="0">
                <a:latin typeface="Angsana New" pitchFamily="18" charset="-34"/>
                <a:cs typeface="+mj-cs"/>
              </a:rPr>
              <a:t>(</a:t>
            </a:r>
            <a:r>
              <a:rPr lang="en-US" sz="4000" b="1" dirty="0" smtClean="0">
                <a:latin typeface="Angsana New" pitchFamily="18" charset="-34"/>
                <a:cs typeface="+mj-cs"/>
              </a:rPr>
              <a:t>Interdisciplinary) </a:t>
            </a:r>
            <a:r>
              <a:rPr lang="th-TH" sz="4000" b="1" dirty="0" smtClean="0">
                <a:latin typeface="Angsana New" pitchFamily="18" charset="-34"/>
                <a:cs typeface="+mj-cs"/>
              </a:rPr>
              <a:t> </a:t>
            </a:r>
            <a:r>
              <a:rPr lang="th-TH" sz="4000" b="1" dirty="0" err="1" smtClean="0">
                <a:latin typeface="Angsana New" pitchFamily="18" charset="-34"/>
                <a:cs typeface="+mj-cs"/>
              </a:rPr>
              <a:t>บูรณา</a:t>
            </a:r>
            <a:r>
              <a:rPr lang="th-TH" sz="4000" b="1" dirty="0" smtClean="0">
                <a:latin typeface="Angsana New" pitchFamily="18" charset="-34"/>
                <a:cs typeface="+mj-cs"/>
              </a:rPr>
              <a:t>การความรู้ (</a:t>
            </a:r>
            <a:r>
              <a:rPr lang="en-US" sz="4000" b="1" dirty="0" smtClean="0">
                <a:latin typeface="Angsana New" pitchFamily="18" charset="-34"/>
                <a:cs typeface="+mj-cs"/>
              </a:rPr>
              <a:t>Knowledge Integration) </a:t>
            </a:r>
            <a:endParaRPr lang="th-TH" sz="4000" b="1" dirty="0" smtClean="0">
              <a:latin typeface="Angsana New" pitchFamily="18" charset="-34"/>
              <a:cs typeface="+mj-cs"/>
            </a:endParaRPr>
          </a:p>
          <a:p>
            <a:pPr marL="0" indent="0" eaLnBrk="1" hangingPunct="1">
              <a:buFontTx/>
              <a:buNone/>
              <a:defRPr/>
            </a:pPr>
            <a:endParaRPr lang="th-TH" sz="4000" b="1" dirty="0" smtClean="0">
              <a:latin typeface="Angsana New" pitchFamily="18" charset="-34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rgbClr val="FF0000"/>
                </a:solidFill>
                <a:latin typeface="Angsana New" pitchFamily="18" charset="-34"/>
              </a:rPr>
              <a:t>ลักษณะของการวิจัยเชิงพื้นที่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798638"/>
            <a:ext cx="7921625" cy="4537075"/>
          </a:xfrm>
          <a:noFill/>
        </p:spPr>
        <p:txBody>
          <a:bodyPr/>
          <a:lstStyle/>
          <a:p>
            <a:pPr marL="0" indent="0" eaLnBrk="1" hangingPunct="1"/>
            <a:r>
              <a:rPr lang="th-TH" sz="4000" b="1" smtClean="0">
                <a:latin typeface="Angsana New" pitchFamily="18" charset="-34"/>
              </a:rPr>
              <a:t> คนในชุมชน อาสามาเป็นนักวิจัยร่วมสร้างความรู้</a:t>
            </a:r>
          </a:p>
          <a:p>
            <a:pPr marL="0" indent="0" eaLnBrk="1" hangingPunct="1"/>
            <a:r>
              <a:rPr lang="th-TH" sz="4000" b="1" smtClean="0">
                <a:latin typeface="Angsana New" pitchFamily="18" charset="-34"/>
              </a:rPr>
              <a:t>  มีการสร้างกระบวนการเรียนรู้ และการมีส่วนร่วมของ</a:t>
            </a:r>
          </a:p>
          <a:p>
            <a:pPr marL="0" indent="0" eaLnBrk="1" hangingPunct="1">
              <a:buFontTx/>
              <a:buNone/>
            </a:pPr>
            <a:r>
              <a:rPr lang="th-TH" sz="4000" b="1" smtClean="0">
                <a:latin typeface="Angsana New" pitchFamily="18" charset="-34"/>
              </a:rPr>
              <a:t>   คนในชุมชน</a:t>
            </a:r>
          </a:p>
          <a:p>
            <a:pPr marL="0" indent="0" eaLnBrk="1" hangingPunct="1"/>
            <a:r>
              <a:rPr lang="th-TH" sz="4000" b="1" smtClean="0">
                <a:latin typeface="Angsana New" pitchFamily="18" charset="-34"/>
              </a:rPr>
              <a:t>  มีปฏิบัติการ ของการสร้างความรู้ และ ใช้ความรู้  </a:t>
            </a:r>
          </a:p>
          <a:p>
            <a:pPr marL="0" indent="0" eaLnBrk="1" hangingPunct="1"/>
            <a:r>
              <a:rPr lang="th-TH" sz="4000" b="1" smtClean="0">
                <a:latin typeface="Angsana New" pitchFamily="18" charset="-34"/>
              </a:rPr>
              <a:t>  เน้นการใช้ประโยชน์จากงานวิจัยเพื่อการพัฒนา </a:t>
            </a:r>
          </a:p>
          <a:p>
            <a:pPr marL="0" indent="0" eaLnBrk="1" hangingPunct="1">
              <a:buFontTx/>
              <a:buNone/>
            </a:pPr>
            <a:r>
              <a:rPr lang="th-TH" sz="4000" b="1" smtClean="0">
                <a:latin typeface="Angsana New" pitchFamily="18" charset="-34"/>
              </a:rPr>
              <a:t>   (แก้ปัญหา หรือส่งเสริมศักยภาพของชุมชน)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49263"/>
            <a:ext cx="9144000" cy="1196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rgbClr val="FF0000"/>
                </a:solidFill>
                <a:latin typeface="Angsana New" pitchFamily="18" charset="-34"/>
              </a:rPr>
              <a:t>ลักษณะของการวิจัยเชิงพื้นที่ (ต่อ)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11"/>
          <p:cNvSpPr>
            <a:spLocks noChangeArrowheads="1"/>
          </p:cNvSpPr>
          <p:nvPr/>
        </p:nvSpPr>
        <p:spPr bwMode="auto">
          <a:xfrm>
            <a:off x="2987675" y="1916113"/>
            <a:ext cx="2376488" cy="2378075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th-TH" sz="1800">
              <a:effectLst/>
              <a:latin typeface="Tahoma" pitchFamily="34" charset="0"/>
            </a:endParaRPr>
          </a:p>
        </p:txBody>
      </p:sp>
      <p:sp>
        <p:nvSpPr>
          <p:cNvPr id="28675" name="Oval 12"/>
          <p:cNvSpPr>
            <a:spLocks noChangeArrowheads="1"/>
          </p:cNvSpPr>
          <p:nvPr/>
        </p:nvSpPr>
        <p:spPr bwMode="auto">
          <a:xfrm>
            <a:off x="4279900" y="982663"/>
            <a:ext cx="2555875" cy="2447925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th-TH" sz="1800">
              <a:effectLst/>
              <a:latin typeface="Tahoma" pitchFamily="34" charset="0"/>
            </a:endParaRPr>
          </a:p>
        </p:txBody>
      </p:sp>
      <p:sp>
        <p:nvSpPr>
          <p:cNvPr id="28676" name="Oval 13"/>
          <p:cNvSpPr>
            <a:spLocks noChangeArrowheads="1"/>
          </p:cNvSpPr>
          <p:nvPr/>
        </p:nvSpPr>
        <p:spPr bwMode="auto">
          <a:xfrm>
            <a:off x="1727200" y="549275"/>
            <a:ext cx="2844800" cy="2519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th-TH" sz="1800">
              <a:effectLst/>
              <a:latin typeface="Tahoma" pitchFamily="34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917700" y="752475"/>
            <a:ext cx="20161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>
                <a:solidFill>
                  <a:srgbClr val="FF0000"/>
                </a:solidFill>
                <a:effectLst/>
                <a:latin typeface="Tahoma" pitchFamily="34" charset="0"/>
              </a:rPr>
              <a:t>การวิจัยที่มีวิชาการเป็นฐาน(แก่นของงานวิจัย)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4500563" y="1412875"/>
            <a:ext cx="21605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>
                <a:solidFill>
                  <a:srgbClr val="0070C0"/>
                </a:solidFill>
                <a:effectLst/>
                <a:latin typeface="Tahoma" pitchFamily="34" charset="0"/>
              </a:rPr>
              <a:t>การวิจัยที่มีปัญหาเป็นฐาน                 (แก้ปัญหา,งานพัฒนา)</a:t>
            </a: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3348038" y="2565400"/>
            <a:ext cx="17287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effectLst/>
                <a:latin typeface="Tahoma" pitchFamily="34" charset="0"/>
              </a:rPr>
              <a:t>การวิจัยที่มีพื้นที่เป็นฐาน(วิถีชาวบ้าน)</a:t>
            </a:r>
          </a:p>
        </p:txBody>
      </p:sp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611188" y="2565400"/>
            <a:ext cx="1728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>
                <a:effectLst/>
                <a:latin typeface="Angsana New" pitchFamily="18" charset="-34"/>
              </a:rPr>
              <a:t>วิชาการข้อมูลเฉพาะพื้นที่</a:t>
            </a:r>
          </a:p>
        </p:txBody>
      </p:sp>
      <p:sp>
        <p:nvSpPr>
          <p:cNvPr id="28681" name="Text Box 15"/>
          <p:cNvSpPr txBox="1">
            <a:spLocks noChangeArrowheads="1"/>
          </p:cNvSpPr>
          <p:nvPr/>
        </p:nvSpPr>
        <p:spPr bwMode="auto">
          <a:xfrm>
            <a:off x="6543675" y="2995613"/>
            <a:ext cx="2232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>
                <a:effectLst/>
                <a:latin typeface="Angsana New" pitchFamily="18" charset="-34"/>
              </a:rPr>
              <a:t>ปัญหาเฉพาะพื้นที่</a:t>
            </a:r>
          </a:p>
        </p:txBody>
      </p:sp>
      <p:sp>
        <p:nvSpPr>
          <p:cNvPr id="28682" name="Text Box 16"/>
          <p:cNvSpPr txBox="1">
            <a:spLocks noChangeArrowheads="1"/>
          </p:cNvSpPr>
          <p:nvPr/>
        </p:nvSpPr>
        <p:spPr bwMode="auto">
          <a:xfrm>
            <a:off x="5795963" y="3644900"/>
            <a:ext cx="2808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effectLst/>
                <a:latin typeface="Angsana New" pitchFamily="18" charset="-34"/>
              </a:rPr>
              <a:t>วิธีการแก้ปัญหาเฉพาะพื้นที่</a:t>
            </a:r>
          </a:p>
        </p:txBody>
      </p:sp>
      <p:sp>
        <p:nvSpPr>
          <p:cNvPr id="28683" name="Text Box 17"/>
          <p:cNvSpPr txBox="1">
            <a:spLocks noChangeArrowheads="1"/>
          </p:cNvSpPr>
          <p:nvPr/>
        </p:nvSpPr>
        <p:spPr bwMode="auto">
          <a:xfrm>
            <a:off x="2051050" y="4581525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sz="1800">
              <a:effectLst/>
              <a:latin typeface="Tahoma" pitchFamily="34" charset="0"/>
            </a:endParaRPr>
          </a:p>
        </p:txBody>
      </p:sp>
      <p:sp>
        <p:nvSpPr>
          <p:cNvPr id="28684" name="Text Box 18"/>
          <p:cNvSpPr txBox="1">
            <a:spLocks noChangeArrowheads="1"/>
          </p:cNvSpPr>
          <p:nvPr/>
        </p:nvSpPr>
        <p:spPr bwMode="auto">
          <a:xfrm>
            <a:off x="1763713" y="4508500"/>
            <a:ext cx="5472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effectLst/>
                <a:latin typeface="Tahoma" pitchFamily="34" charset="0"/>
              </a:rPr>
              <a:t>สหสาขาวิชา (เทคโนโลยี, สังคมศาสตร์, มนุษยศาสตร์)</a:t>
            </a:r>
          </a:p>
        </p:txBody>
      </p:sp>
      <p:sp>
        <p:nvSpPr>
          <p:cNvPr id="28685" name="Text Box 20"/>
          <p:cNvSpPr txBox="1">
            <a:spLocks noChangeArrowheads="1"/>
          </p:cNvSpPr>
          <p:nvPr/>
        </p:nvSpPr>
        <p:spPr bwMode="auto">
          <a:xfrm>
            <a:off x="1619250" y="5100638"/>
            <a:ext cx="5976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>
                <a:effectLst/>
                <a:latin typeface="Angsana New" pitchFamily="18" charset="-34"/>
              </a:rPr>
              <a:t>กระบวนการมีส่วนร่วมของผู้ที่เกี่ยวข้องหรือมีส่วนได้เสีย</a:t>
            </a:r>
          </a:p>
        </p:txBody>
      </p:sp>
      <p:sp>
        <p:nvSpPr>
          <p:cNvPr id="28686" name="Text Box 21"/>
          <p:cNvSpPr txBox="1">
            <a:spLocks noChangeArrowheads="1"/>
          </p:cNvSpPr>
          <p:nvPr/>
        </p:nvSpPr>
        <p:spPr bwMode="auto">
          <a:xfrm>
            <a:off x="755650" y="5734050"/>
            <a:ext cx="7632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>
                <a:effectLst/>
                <a:latin typeface="Tahoma" pitchFamily="34" charset="0"/>
              </a:rPr>
              <a:t>การวิจัยเชิงพื้นที่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allpaper.konclip.com/wp-content/gallery/power-point-wk-84/power-point-theme-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2161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 smtClean="0">
                <a:latin typeface="Arial" pitchFamily="34" charset="0"/>
                <a:cs typeface="+mj-cs"/>
              </a:rPr>
              <a:t>การเริ่มต้น</a:t>
            </a:r>
            <a:endParaRPr lang="th-TH" sz="5400" b="1" dirty="0">
              <a:latin typeface="Arial" pitchFamily="34" charset="0"/>
              <a:cs typeface="+mj-cs"/>
            </a:endParaRPr>
          </a:p>
        </p:txBody>
      </p:sp>
      <p:pic>
        <p:nvPicPr>
          <p:cNvPr id="78852" name="Picture 4" descr="https://encrypted-tbn2.gstatic.com/images?q=tbn:ANd9GcQgKwu2SYTP3Ti15Q7NhnzrYpAAOUMaloO1tHEqREA8ETJTCjhN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071546"/>
            <a:ext cx="1743075" cy="2214578"/>
          </a:xfrm>
          <a:prstGeom prst="rect">
            <a:avLst/>
          </a:prstGeom>
          <a:noFill/>
        </p:spPr>
      </p:pic>
      <p:pic>
        <p:nvPicPr>
          <p:cNvPr id="78854" name="Picture 6" descr="https://encrypted-tbn3.gstatic.com/images?q=tbn:ANd9GcRuC_Z2-Z4Wkvv0P3lJQ8YzwvFbRUaB75VBNoeBUXskvZs-adN3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142984"/>
            <a:ext cx="1876425" cy="2438401"/>
          </a:xfrm>
          <a:prstGeom prst="rect">
            <a:avLst/>
          </a:prstGeom>
          <a:noFill/>
        </p:spPr>
      </p:pic>
      <p:pic>
        <p:nvPicPr>
          <p:cNvPr id="78856" name="Picture 8" descr="https://encrypted-tbn2.gstatic.com/images?q=tbn:ANd9GcTzlQKjmHMTFmnL_9okf0ZR9NI4MlRsi3oGbTmBABbkczAkqe09R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42852"/>
            <a:ext cx="1924048" cy="2219350"/>
          </a:xfrm>
          <a:prstGeom prst="rect">
            <a:avLst/>
          </a:prstGeom>
          <a:noFill/>
        </p:spPr>
      </p:pic>
      <p:pic>
        <p:nvPicPr>
          <p:cNvPr id="78858" name="Picture 10" descr="https://encrypted-tbn0.gstatic.com/images?q=tbn:ANd9GcRMngQIQgb7mKP7_ttmouNcm8t_ALkFQElmhdBSzDars1BBKe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428869"/>
            <a:ext cx="1743075" cy="24288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57356" y="6000768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Arial" pitchFamily="34" charset="0"/>
              </a:rPr>
              <a:t>เริ่มที่ตนเอง/ ทบทวนตนเอง</a:t>
            </a:r>
            <a:endParaRPr lang="th-TH" sz="3600" b="1" dirty="0">
              <a:latin typeface="Arial" pitchFamily="34" charset="0"/>
            </a:endParaRPr>
          </a:p>
        </p:txBody>
      </p:sp>
      <p:sp>
        <p:nvSpPr>
          <p:cNvPr id="10" name="ปุ่มปฏิบัติการ: วิธีใช้ 9">
            <a:hlinkClick r:id="" action="ppaction://noaction" highlightClick="1"/>
          </p:cNvPr>
          <p:cNvSpPr/>
          <p:nvPr/>
        </p:nvSpPr>
        <p:spPr>
          <a:xfrm>
            <a:off x="8286776" y="214290"/>
            <a:ext cx="642942" cy="100013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ปุ่มปฏิบัติการ: วิธีใช้ 10">
            <a:hlinkClick r:id="" action="ppaction://noaction" highlightClick="1"/>
          </p:cNvPr>
          <p:cNvSpPr/>
          <p:nvPr/>
        </p:nvSpPr>
        <p:spPr>
          <a:xfrm>
            <a:off x="4643438" y="0"/>
            <a:ext cx="642942" cy="100013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ปุ่มปฏิบัติการ: วิธีใช้ 11">
            <a:hlinkClick r:id="" action="ppaction://noaction" highlightClick="1"/>
          </p:cNvPr>
          <p:cNvSpPr/>
          <p:nvPr/>
        </p:nvSpPr>
        <p:spPr>
          <a:xfrm>
            <a:off x="8286776" y="2643182"/>
            <a:ext cx="642942" cy="100013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ปุ่มปฏิบัติการ: วิธีใช้ 13">
            <a:hlinkClick r:id="" action="ppaction://noaction" highlightClick="1"/>
          </p:cNvPr>
          <p:cNvSpPr/>
          <p:nvPr/>
        </p:nvSpPr>
        <p:spPr>
          <a:xfrm>
            <a:off x="785786" y="4000504"/>
            <a:ext cx="642942" cy="100013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3010" name="Picture 2" descr="http://xn--12c4bmi1bc5hqcc9p.com/wp-content/uploads/2013/09/%E0%B8%A3%E0%B8%B9%E0%B8%9B%E0%B8%81%E0%B8%B2%E0%B8%A3%E0%B9%8C%E0%B8%95%E0%B8%B9%E0%B8%99-Asean-Dress-%E0%B8%9C%E0%B8%B9%E0%B9%89%E0%B8%AB%E0%B8%8D%E0%B8%B4%E0%B8%87%E0%B9%84%E0%B8%97%E0%B8%A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643314"/>
            <a:ext cx="1714512" cy="20717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ปุ่มปฏิบัติการ: วิธีใช้ 14">
            <a:hlinkClick r:id="" action="ppaction://noaction" highlightClick="1"/>
          </p:cNvPr>
          <p:cNvSpPr/>
          <p:nvPr/>
        </p:nvSpPr>
        <p:spPr>
          <a:xfrm>
            <a:off x="5500694" y="4357694"/>
            <a:ext cx="642942" cy="100013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3012" name="Picture 4" descr="http://xn--12c4bmi1bc5hqcc9p.com/wp-content/uploads/2013/09/%E0%B8%A3%E0%B8%B9%E0%B8%9B%E0%B8%81%E0%B8%B2%E0%B8%A3%E0%B9%8C%E0%B8%95%E0%B8%B9%E0%B8%99-Asean-Dress-%E0%B8%9C%E0%B8%B9%E0%B9%89%E0%B8%AB%E0%B8%8D%E0%B8%B4%E0%B8%87%E0%B8%9A%E0%B8%A5%E0%B8%B9%E0%B9%84%E0%B8%9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3429000"/>
            <a:ext cx="1714512" cy="22860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ปุ่มปฏิบัติการ: วิธีใช้ 16">
            <a:hlinkClick r:id="" action="ppaction://noaction" highlightClick="1"/>
          </p:cNvPr>
          <p:cNvSpPr/>
          <p:nvPr/>
        </p:nvSpPr>
        <p:spPr>
          <a:xfrm>
            <a:off x="857224" y="1714488"/>
            <a:ext cx="642942" cy="100013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2987675" y="2525713"/>
            <a:ext cx="2376488" cy="1765300"/>
          </a:xfrm>
          <a:prstGeom prst="ellipse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effectLst/>
              <a:latin typeface="Tahoma" pitchFamily="34" charset="0"/>
            </a:endParaRP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3903663" y="1381125"/>
            <a:ext cx="2519362" cy="1916113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>
              <a:effectLst/>
              <a:latin typeface="Tahoma" pitchFamily="34" charset="0"/>
            </a:endParaRPr>
          </a:p>
        </p:txBody>
      </p:sp>
      <p:sp>
        <p:nvSpPr>
          <p:cNvPr id="29704" name="Oval 7"/>
          <p:cNvSpPr>
            <a:spLocks noChangeArrowheads="1"/>
          </p:cNvSpPr>
          <p:nvPr/>
        </p:nvSpPr>
        <p:spPr bwMode="auto">
          <a:xfrm>
            <a:off x="2179638" y="1427163"/>
            <a:ext cx="2520950" cy="1866900"/>
          </a:xfrm>
          <a:prstGeom prst="ellipse">
            <a:avLst/>
          </a:prstGeom>
          <a:gradFill rotWithShape="1">
            <a:gsLst>
              <a:gs pos="0">
                <a:srgbClr val="9A529A"/>
              </a:gs>
              <a:gs pos="50000">
                <a:srgbClr val="DD79DD"/>
              </a:gs>
              <a:gs pos="100000">
                <a:srgbClr val="FF91FF"/>
              </a:gs>
            </a:gsLst>
            <a:lin ang="10800000" scaled="1"/>
          </a:gra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th-TH" sz="1800">
              <a:effectLst/>
              <a:latin typeface="Tahoma" pitchFamily="34" charset="0"/>
            </a:endParaRPr>
          </a:p>
        </p:txBody>
      </p:sp>
      <p:sp>
        <p:nvSpPr>
          <p:cNvPr id="29705" name="Text Box 2"/>
          <p:cNvSpPr txBox="1">
            <a:spLocks noChangeArrowheads="1"/>
          </p:cNvSpPr>
          <p:nvPr/>
        </p:nvSpPr>
        <p:spPr bwMode="auto">
          <a:xfrm>
            <a:off x="2195513" y="1944688"/>
            <a:ext cx="201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>
                <a:effectLst/>
                <a:latin typeface="Tahoma" pitchFamily="34" charset="0"/>
              </a:rPr>
              <a:t>วิชาการ</a:t>
            </a:r>
          </a:p>
        </p:txBody>
      </p:sp>
      <p:sp>
        <p:nvSpPr>
          <p:cNvPr id="29706" name="Text Box 3"/>
          <p:cNvSpPr txBox="1">
            <a:spLocks noChangeArrowheads="1"/>
          </p:cNvSpPr>
          <p:nvPr/>
        </p:nvSpPr>
        <p:spPr bwMode="auto">
          <a:xfrm>
            <a:off x="4519613" y="1603375"/>
            <a:ext cx="1746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>
                <a:effectLst/>
                <a:latin typeface="Tahoma" pitchFamily="34" charset="0"/>
              </a:rPr>
              <a:t>เป้าหมายของ        การพัฒนา</a:t>
            </a:r>
          </a:p>
        </p:txBody>
      </p:sp>
      <p:sp>
        <p:nvSpPr>
          <p:cNvPr id="29707" name="Text Box 4"/>
          <p:cNvSpPr txBox="1">
            <a:spLocks noChangeArrowheads="1"/>
          </p:cNvSpPr>
          <p:nvPr/>
        </p:nvSpPr>
        <p:spPr bwMode="auto">
          <a:xfrm>
            <a:off x="3348038" y="3244850"/>
            <a:ext cx="1728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>
                <a:effectLst/>
                <a:latin typeface="Tahoma" pitchFamily="34" charset="0"/>
              </a:rPr>
              <a:t>พื้นที่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84175" y="1411288"/>
            <a:ext cx="1235075" cy="11969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 dirty="0">
                <a:effectLst/>
                <a:latin typeface="Angsana New" pitchFamily="18" charset="-34"/>
              </a:rPr>
              <a:t>วิชาการข้อมูล          เฉพาะพื้นที่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7011988" y="1604963"/>
            <a:ext cx="1584325" cy="831850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 dirty="0">
                <a:effectLst/>
                <a:latin typeface="Angsana New" pitchFamily="18" charset="-34"/>
              </a:rPr>
              <a:t>ปัญหา/ศักยภาพเฉพาะพื้นที่</a:t>
            </a:r>
          </a:p>
        </p:txBody>
      </p:sp>
      <p:sp>
        <p:nvSpPr>
          <p:cNvPr id="29714" name="Text Box 10"/>
          <p:cNvSpPr txBox="1">
            <a:spLocks noChangeArrowheads="1"/>
          </p:cNvSpPr>
          <p:nvPr/>
        </p:nvSpPr>
        <p:spPr bwMode="auto">
          <a:xfrm>
            <a:off x="6962775" y="2895600"/>
            <a:ext cx="1722438" cy="1196975"/>
          </a:xfrm>
          <a:prstGeom prst="rect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effectLst/>
                <a:latin typeface="Angsana New" pitchFamily="18" charset="-34"/>
              </a:rPr>
              <a:t>วิธีการแก้ปัญหา/ ส่งเสริมศักยภาพเฉพาะพื้นที่</a:t>
            </a:r>
          </a:p>
        </p:txBody>
      </p:sp>
      <p:sp>
        <p:nvSpPr>
          <p:cNvPr id="29715" name="Text Box 11"/>
          <p:cNvSpPr txBox="1">
            <a:spLocks noChangeArrowheads="1"/>
          </p:cNvSpPr>
          <p:nvPr/>
        </p:nvSpPr>
        <p:spPr bwMode="auto">
          <a:xfrm>
            <a:off x="2051050" y="4581525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sz="1800">
              <a:effectLst/>
              <a:latin typeface="Tahoma" pitchFamily="34" charset="0"/>
            </a:endParaRPr>
          </a:p>
        </p:txBody>
      </p:sp>
      <p:sp>
        <p:nvSpPr>
          <p:cNvPr id="29716" name="Text Box 12"/>
          <p:cNvSpPr txBox="1">
            <a:spLocks noChangeArrowheads="1"/>
          </p:cNvSpPr>
          <p:nvPr/>
        </p:nvSpPr>
        <p:spPr bwMode="auto">
          <a:xfrm>
            <a:off x="1654175" y="5589588"/>
            <a:ext cx="5472113" cy="528637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>
                <a:effectLst/>
                <a:latin typeface="Tahoma" pitchFamily="34" charset="0"/>
              </a:rPr>
              <a:t>สหสาขาวิชา (เทคโนโลยี, สังคมศาสตร์, มนุษยศาสตร์)</a:t>
            </a:r>
          </a:p>
        </p:txBody>
      </p:sp>
      <p:sp>
        <p:nvSpPr>
          <p:cNvPr id="29717" name="Rectangle 15"/>
          <p:cNvSpPr>
            <a:spLocks noChangeArrowheads="1"/>
          </p:cNvSpPr>
          <p:nvPr/>
        </p:nvSpPr>
        <p:spPr bwMode="auto">
          <a:xfrm>
            <a:off x="2051050" y="1247775"/>
            <a:ext cx="4537075" cy="320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effectLst/>
              <a:latin typeface="Tahoma" pitchFamily="34" charset="0"/>
            </a:endParaRPr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1374775" y="4732338"/>
            <a:ext cx="5976938" cy="5286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>
                <a:effectLst/>
                <a:latin typeface="Angsana New" pitchFamily="18" charset="-34"/>
              </a:rPr>
              <a:t>กระบวนการมีส่วนร่วมของผู้ที่เกี่ยวข้องหรือมีส่วนได้เสีย</a:t>
            </a:r>
          </a:p>
        </p:txBody>
      </p:sp>
      <p:sp>
        <p:nvSpPr>
          <p:cNvPr id="29721" name="Text Box 14"/>
          <p:cNvSpPr txBox="1">
            <a:spLocks noChangeArrowheads="1"/>
          </p:cNvSpPr>
          <p:nvPr/>
        </p:nvSpPr>
        <p:spPr bwMode="auto">
          <a:xfrm>
            <a:off x="719138" y="6278563"/>
            <a:ext cx="7632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>
                <a:effectLst/>
                <a:latin typeface="Tahoma" pitchFamily="34" charset="0"/>
              </a:rPr>
              <a:t>การวิจัยชุมชน </a:t>
            </a:r>
          </a:p>
        </p:txBody>
      </p:sp>
      <p:sp>
        <p:nvSpPr>
          <p:cNvPr id="29722" name="Text Box 16"/>
          <p:cNvSpPr txBox="1">
            <a:spLocks noChangeArrowheads="1"/>
          </p:cNvSpPr>
          <p:nvPr/>
        </p:nvSpPr>
        <p:spPr bwMode="auto">
          <a:xfrm>
            <a:off x="1452563" y="317500"/>
            <a:ext cx="5616575" cy="52863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>
                <a:effectLst/>
                <a:latin typeface="Angsana New" pitchFamily="18" charset="-34"/>
              </a:rPr>
              <a:t>การขับเคลื่อนสังคม (ชุมชน) ไปในทิศทางที่ควรจะเป็น</a:t>
            </a:r>
          </a:p>
        </p:txBody>
      </p:sp>
      <p:sp>
        <p:nvSpPr>
          <p:cNvPr id="46097" name="Line 21"/>
          <p:cNvSpPr>
            <a:spLocks noChangeShapeType="1"/>
          </p:cNvSpPr>
          <p:nvPr/>
        </p:nvSpPr>
        <p:spPr bwMode="auto">
          <a:xfrm flipV="1">
            <a:off x="4356100" y="53006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6098" name="Line 22"/>
          <p:cNvSpPr>
            <a:spLocks noChangeShapeType="1"/>
          </p:cNvSpPr>
          <p:nvPr/>
        </p:nvSpPr>
        <p:spPr bwMode="auto">
          <a:xfrm flipV="1">
            <a:off x="4356100" y="44370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6099" name="Line 23"/>
          <p:cNvSpPr>
            <a:spLocks noChangeShapeType="1"/>
          </p:cNvSpPr>
          <p:nvPr/>
        </p:nvSpPr>
        <p:spPr bwMode="auto">
          <a:xfrm flipV="1">
            <a:off x="4341813" y="836613"/>
            <a:ext cx="142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381000" y="3067050"/>
            <a:ext cx="1258888" cy="11969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 dirty="0">
                <a:effectLst/>
                <a:latin typeface="Angsana New" pitchFamily="18" charset="-34"/>
              </a:rPr>
              <a:t>กระบวนการเรียนรู้ที่เกิด ขึ้นในพื้นที่</a:t>
            </a:r>
          </a:p>
        </p:txBody>
      </p:sp>
      <p:sp>
        <p:nvSpPr>
          <p:cNvPr id="46101" name="Line 25"/>
          <p:cNvSpPr>
            <a:spLocks noChangeShapeType="1"/>
          </p:cNvSpPr>
          <p:nvPr/>
        </p:nvSpPr>
        <p:spPr bwMode="auto">
          <a:xfrm>
            <a:off x="1619250" y="19891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6102" name="Line 26"/>
          <p:cNvSpPr>
            <a:spLocks noChangeShapeType="1"/>
          </p:cNvSpPr>
          <p:nvPr/>
        </p:nvSpPr>
        <p:spPr bwMode="auto">
          <a:xfrm flipV="1">
            <a:off x="857250" y="26797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6103" name="Line 27"/>
          <p:cNvSpPr>
            <a:spLocks noChangeShapeType="1"/>
          </p:cNvSpPr>
          <p:nvPr/>
        </p:nvSpPr>
        <p:spPr bwMode="auto">
          <a:xfrm>
            <a:off x="1633538" y="35734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6104" name="Line 28"/>
          <p:cNvSpPr>
            <a:spLocks noChangeShapeType="1"/>
          </p:cNvSpPr>
          <p:nvPr/>
        </p:nvSpPr>
        <p:spPr bwMode="auto">
          <a:xfrm flipV="1">
            <a:off x="7826375" y="24923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6105" name="Line 29"/>
          <p:cNvSpPr>
            <a:spLocks noChangeShapeType="1"/>
          </p:cNvSpPr>
          <p:nvPr/>
        </p:nvSpPr>
        <p:spPr bwMode="auto">
          <a:xfrm>
            <a:off x="6588125" y="19161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6106" name="Line 30"/>
          <p:cNvSpPr>
            <a:spLocks noChangeShapeType="1"/>
          </p:cNvSpPr>
          <p:nvPr/>
        </p:nvSpPr>
        <p:spPr bwMode="auto">
          <a:xfrm flipH="1">
            <a:off x="6588125" y="34131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6107" name="Line 31"/>
          <p:cNvSpPr>
            <a:spLocks noChangeShapeType="1"/>
          </p:cNvSpPr>
          <p:nvPr/>
        </p:nvSpPr>
        <p:spPr bwMode="auto">
          <a:xfrm>
            <a:off x="7351713" y="50276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6108" name="Line 32"/>
          <p:cNvSpPr>
            <a:spLocks noChangeShapeType="1"/>
          </p:cNvSpPr>
          <p:nvPr/>
        </p:nvSpPr>
        <p:spPr bwMode="auto">
          <a:xfrm flipV="1">
            <a:off x="7856538" y="41481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6109" name="Line 34"/>
          <p:cNvSpPr>
            <a:spLocks noChangeShapeType="1"/>
          </p:cNvSpPr>
          <p:nvPr/>
        </p:nvSpPr>
        <p:spPr bwMode="auto">
          <a:xfrm flipH="1">
            <a:off x="855663" y="50419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6110" name="Line 35"/>
          <p:cNvSpPr>
            <a:spLocks noChangeShapeType="1"/>
          </p:cNvSpPr>
          <p:nvPr/>
        </p:nvSpPr>
        <p:spPr bwMode="auto">
          <a:xfrm flipV="1">
            <a:off x="855663" y="430688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29739" name="Rectangle 36"/>
          <p:cNvSpPr>
            <a:spLocks noChangeArrowheads="1"/>
          </p:cNvSpPr>
          <p:nvPr/>
        </p:nvSpPr>
        <p:spPr bwMode="auto">
          <a:xfrm>
            <a:off x="161925" y="171450"/>
            <a:ext cx="8769350" cy="613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>
              <a:effectLst/>
              <a:latin typeface="Tahoma" pitchFamily="34" charset="0"/>
            </a:endParaRPr>
          </a:p>
        </p:txBody>
      </p:sp>
      <p:sp>
        <p:nvSpPr>
          <p:cNvPr id="29740" name="Text Box 37"/>
          <p:cNvSpPr txBox="1">
            <a:spLocks noChangeArrowheads="1"/>
          </p:cNvSpPr>
          <p:nvPr/>
        </p:nvSpPr>
        <p:spPr bwMode="auto">
          <a:xfrm>
            <a:off x="5730875" y="6343650"/>
            <a:ext cx="3203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b="1">
                <a:effectLst/>
                <a:latin typeface="Angsana New" pitchFamily="18" charset="-34"/>
              </a:rPr>
              <a:t>ภาสกร (</a:t>
            </a:r>
            <a:r>
              <a:rPr lang="en-US" b="1">
                <a:effectLst/>
                <a:latin typeface="Angsana New" pitchFamily="18" charset="-34"/>
              </a:rPr>
              <a:t>2553)</a:t>
            </a:r>
            <a:endParaRPr lang="th-TH" b="1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val 2"/>
          <p:cNvSpPr>
            <a:spLocks noChangeArrowheads="1"/>
          </p:cNvSpPr>
          <p:nvPr/>
        </p:nvSpPr>
        <p:spPr bwMode="auto">
          <a:xfrm>
            <a:off x="900113" y="0"/>
            <a:ext cx="6767512" cy="6858000"/>
          </a:xfrm>
          <a:prstGeom prst="ellipse">
            <a:avLst/>
          </a:prstGeom>
          <a:solidFill>
            <a:srgbClr val="660033"/>
          </a:solidFill>
          <a:ln w="76200">
            <a:solidFill>
              <a:srgbClr val="CC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1979613" y="1268413"/>
            <a:ext cx="4608512" cy="4537075"/>
          </a:xfrm>
          <a:prstGeom prst="ellipse">
            <a:avLst/>
          </a:prstGeom>
          <a:solidFill>
            <a:srgbClr val="660066"/>
          </a:solidFill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>
              <a:latin typeface="Arial" pitchFamily="34" charset="0"/>
            </a:endParaRP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3348038" y="2565400"/>
            <a:ext cx="1944687" cy="2016125"/>
          </a:xfrm>
          <a:prstGeom prst="ellipse">
            <a:avLst/>
          </a:prstGeom>
          <a:solidFill>
            <a:srgbClr val="000000"/>
          </a:solidFill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4400" b="1">
                <a:solidFill>
                  <a:srgbClr val="FFFF00"/>
                </a:solidFill>
                <a:latin typeface="Arial" pitchFamily="34" charset="0"/>
              </a:rPr>
              <a:t>คำถาม</a:t>
            </a:r>
          </a:p>
          <a:p>
            <a:pPr algn="ctr"/>
            <a:r>
              <a:rPr lang="th-TH" sz="4400" b="1">
                <a:solidFill>
                  <a:srgbClr val="FFFF00"/>
                </a:solidFill>
                <a:latin typeface="Arial" pitchFamily="34" charset="0"/>
              </a:rPr>
              <a:t>งานพัฒนา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2916238" y="299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203575" y="260350"/>
            <a:ext cx="20161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latin typeface="Arial" pitchFamily="34" charset="0"/>
              </a:rPr>
              <a:t>ชาวบ้านได้ร่วมศึกษา </a:t>
            </a:r>
          </a:p>
          <a:p>
            <a:pPr algn="ctr">
              <a:spcBef>
                <a:spcPct val="50000"/>
              </a:spcBef>
            </a:pPr>
            <a:r>
              <a:rPr lang="th-TH" sz="2400" b="1">
                <a:latin typeface="Arial" pitchFamily="34" charset="0"/>
              </a:rPr>
              <a:t>สถานการณ์ไหม</a:t>
            </a:r>
            <a:r>
              <a:rPr lang="en-US" sz="2400" b="1" dirty="0">
                <a:latin typeface="Arial" pitchFamily="34" charset="0"/>
              </a:rPr>
              <a:t>???</a:t>
            </a:r>
            <a:endParaRPr lang="th-TH" sz="2400" b="1" dirty="0">
              <a:latin typeface="Arial" pitchFamily="34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 rot="3106368">
            <a:off x="5344319" y="1472406"/>
            <a:ext cx="201612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latin typeface="Arial" pitchFamily="34" charset="0"/>
              </a:rPr>
              <a:t>ได้ร่วมกันคิดวิเคราะห์หาทางออกไหม</a:t>
            </a:r>
            <a:r>
              <a:rPr lang="en-US" sz="2000" b="1">
                <a:latin typeface="Arial" pitchFamily="34" charset="0"/>
              </a:rPr>
              <a:t>???</a:t>
            </a:r>
            <a:endParaRPr lang="th-TH" sz="2000" b="1"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th-TH" sz="2400" b="1">
              <a:latin typeface="Arial" pitchFamily="34" charset="0"/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 rot="-3286714">
            <a:off x="5730081" y="4250532"/>
            <a:ext cx="24098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latin typeface="Arial" pitchFamily="34" charset="0"/>
              </a:rPr>
              <a:t>ได้กำหนด วางแผนและมีการทำงานร่วมกันไหม</a:t>
            </a:r>
            <a:r>
              <a:rPr lang="en-US" sz="2000" b="1">
                <a:latin typeface="Arial" pitchFamily="34" charset="0"/>
              </a:rPr>
              <a:t>???</a:t>
            </a:r>
            <a:endParaRPr lang="th-TH" sz="2000" b="1"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th-TH" sz="2400" b="1">
              <a:latin typeface="Arial" pitchFamily="34" charset="0"/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 rot="-19446064">
            <a:off x="1243013" y="5176838"/>
            <a:ext cx="24098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latin typeface="Arial" pitchFamily="34" charset="0"/>
              </a:rPr>
              <a:t>ได้ร่วมกันติดตาม ประเมิน สรุปผลกันไหม</a:t>
            </a:r>
            <a:r>
              <a:rPr lang="en-US" sz="2000" b="1">
                <a:latin typeface="Arial" pitchFamily="34" charset="0"/>
              </a:rPr>
              <a:t>???</a:t>
            </a:r>
            <a:endParaRPr lang="th-TH" sz="2000" b="1"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th-TH" sz="2400" b="1">
              <a:latin typeface="Arial" pitchFamily="34" charset="0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 rot="-4493970">
            <a:off x="362744" y="2286794"/>
            <a:ext cx="2471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latin typeface="Arial" pitchFamily="34" charset="0"/>
              </a:rPr>
              <a:t>ทุกฝ่ายได้รับผลมีความสุขร่วมกันไหม</a:t>
            </a:r>
            <a:r>
              <a:rPr lang="en-US" sz="2400" b="1">
                <a:latin typeface="Arial" pitchFamily="34" charset="0"/>
              </a:rPr>
              <a:t>???</a:t>
            </a:r>
            <a:endParaRPr lang="th-TH" sz="2400" b="1">
              <a:latin typeface="Arial" pitchFamily="34" charset="0"/>
            </a:endParaRP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4356100" y="1557338"/>
            <a:ext cx="1439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>
                <a:latin typeface="Arial" pitchFamily="34" charset="0"/>
              </a:rPr>
              <a:t>ทำตามความต้องการของใคร</a:t>
            </a:r>
            <a:r>
              <a:rPr lang="en-US" sz="2000" b="1">
                <a:latin typeface="Arial" pitchFamily="34" charset="0"/>
              </a:rPr>
              <a:t>?</a:t>
            </a:r>
            <a:r>
              <a:rPr lang="th-TH" sz="2000" b="1">
                <a:latin typeface="Arial" pitchFamily="34" charset="0"/>
              </a:rPr>
              <a:t> นักพัฒนา ผู้นำ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 rot="-217533">
            <a:off x="5219700" y="2997200"/>
            <a:ext cx="1439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>
                <a:latin typeface="Arial" pitchFamily="34" charset="0"/>
              </a:rPr>
              <a:t>เป้าหมายชัดไหม</a:t>
            </a:r>
            <a:r>
              <a:rPr lang="en-US" sz="2000" b="1">
                <a:latin typeface="Arial" pitchFamily="34" charset="0"/>
              </a:rPr>
              <a:t>?</a:t>
            </a:r>
            <a:r>
              <a:rPr lang="th-TH" sz="2000" b="1">
                <a:latin typeface="Arial" pitchFamily="34" charset="0"/>
              </a:rPr>
              <a:t> เป็นระบบต่อเนื่องไหม</a:t>
            </a:r>
            <a:r>
              <a:rPr lang="en-US" sz="2000" b="1">
                <a:latin typeface="Arial" pitchFamily="34" charset="0"/>
              </a:rPr>
              <a:t>?</a:t>
            </a:r>
            <a:endParaRPr lang="th-TH" sz="2000" b="1">
              <a:latin typeface="Arial" pitchFamily="34" charset="0"/>
            </a:endParaRP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 rot="-199894">
            <a:off x="4427538" y="4510088"/>
            <a:ext cx="1439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>
                <a:latin typeface="Arial" pitchFamily="34" charset="0"/>
              </a:rPr>
              <a:t>แก้ปัญหาก่อให้เกิดการพัฒนาที่แท้จริงไหม</a:t>
            </a:r>
            <a:r>
              <a:rPr lang="en-US" sz="2000" b="1">
                <a:latin typeface="Arial" pitchFamily="34" charset="0"/>
              </a:rPr>
              <a:t>?</a:t>
            </a:r>
            <a:endParaRPr lang="th-TH" sz="2000" b="1">
              <a:latin typeface="Arial" pitchFamily="34" charset="0"/>
            </a:endParaRP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 rot="190827">
            <a:off x="3203575" y="4654550"/>
            <a:ext cx="1439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>
                <a:latin typeface="Arial" pitchFamily="34" charset="0"/>
              </a:rPr>
              <a:t>ชาวบ้านมีศักยภาพเพิ่มไหม</a:t>
            </a:r>
            <a:r>
              <a:rPr lang="en-US" sz="2000" b="1">
                <a:latin typeface="Arial" pitchFamily="34" charset="0"/>
              </a:rPr>
              <a:t>?</a:t>
            </a:r>
            <a:endParaRPr lang="th-TH" sz="2000" b="1">
              <a:latin typeface="Arial" pitchFamily="34" charset="0"/>
            </a:endParaRP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 rot="-128893">
            <a:off x="2051050" y="3790950"/>
            <a:ext cx="1439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>
                <a:latin typeface="Arial" pitchFamily="34" charset="0"/>
              </a:rPr>
              <a:t>ได้ยกระดับเป็นองค์ความรู้หรือไม่</a:t>
            </a:r>
            <a:r>
              <a:rPr lang="en-US" sz="2000" b="1">
                <a:latin typeface="Arial" pitchFamily="34" charset="0"/>
              </a:rPr>
              <a:t>?</a:t>
            </a:r>
            <a:endParaRPr lang="th-TH" sz="2000" b="1">
              <a:latin typeface="Arial" pitchFamily="34" charset="0"/>
            </a:endParaRP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 rot="187560">
            <a:off x="2987675" y="16478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>
                <a:latin typeface="Arial" pitchFamily="34" charset="0"/>
              </a:rPr>
              <a:t>เน้นแต่กิจกรรมหรือไม่</a:t>
            </a:r>
            <a:r>
              <a:rPr lang="en-US" sz="2000" b="1">
                <a:latin typeface="Arial" pitchFamily="34" charset="0"/>
              </a:rPr>
              <a:t>?</a:t>
            </a:r>
            <a:endParaRPr lang="th-TH" sz="2000" b="1">
              <a:latin typeface="Arial" pitchFamily="34" charset="0"/>
            </a:endParaRP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2195513" y="2422525"/>
            <a:ext cx="1439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>
                <a:latin typeface="Arial" pitchFamily="34" charset="0"/>
              </a:rPr>
              <a:t>ไปขยายผลและเป็นบทเรียนแก่ที่อื่นไหม</a:t>
            </a:r>
            <a:r>
              <a:rPr lang="en-US" sz="2000" b="1">
                <a:latin typeface="Arial" pitchFamily="34" charset="0"/>
              </a:rPr>
              <a:t>?</a:t>
            </a:r>
            <a:endParaRPr lang="th-TH" sz="2000" b="1">
              <a:latin typeface="Arial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116013" y="476250"/>
            <a:ext cx="6551612" cy="6381750"/>
            <a:chOff x="703" y="300"/>
            <a:chExt cx="4127" cy="4020"/>
          </a:xfrm>
        </p:grpSpPr>
        <p:sp>
          <p:nvSpPr>
            <p:cNvPr id="68627" name="Line 19"/>
            <p:cNvSpPr>
              <a:spLocks noChangeShapeType="1"/>
            </p:cNvSpPr>
            <p:nvPr/>
          </p:nvSpPr>
          <p:spPr bwMode="auto">
            <a:xfrm flipH="1">
              <a:off x="3424" y="300"/>
              <a:ext cx="318" cy="681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68628" name="Line 20"/>
            <p:cNvSpPr>
              <a:spLocks noChangeShapeType="1"/>
            </p:cNvSpPr>
            <p:nvPr/>
          </p:nvSpPr>
          <p:spPr bwMode="auto">
            <a:xfrm>
              <a:off x="1383" y="436"/>
              <a:ext cx="363" cy="681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68629" name="Line 21"/>
            <p:cNvSpPr>
              <a:spLocks noChangeShapeType="1"/>
            </p:cNvSpPr>
            <p:nvPr/>
          </p:nvSpPr>
          <p:spPr bwMode="auto">
            <a:xfrm flipV="1">
              <a:off x="703" y="2568"/>
              <a:ext cx="544" cy="27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68630" name="Line 22"/>
            <p:cNvSpPr>
              <a:spLocks noChangeShapeType="1"/>
            </p:cNvSpPr>
            <p:nvPr/>
          </p:nvSpPr>
          <p:spPr bwMode="auto">
            <a:xfrm>
              <a:off x="2880" y="3657"/>
              <a:ext cx="136" cy="663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68631" name="Line 23"/>
            <p:cNvSpPr>
              <a:spLocks noChangeShapeType="1"/>
            </p:cNvSpPr>
            <p:nvPr/>
          </p:nvSpPr>
          <p:spPr bwMode="auto">
            <a:xfrm flipV="1">
              <a:off x="4105" y="1979"/>
              <a:ext cx="725" cy="45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68632" name="Line 24"/>
            <p:cNvSpPr>
              <a:spLocks noChangeShapeType="1"/>
            </p:cNvSpPr>
            <p:nvPr/>
          </p:nvSpPr>
          <p:spPr bwMode="auto">
            <a:xfrm flipV="1">
              <a:off x="3243" y="1434"/>
              <a:ext cx="635" cy="499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68633" name="Line 25"/>
            <p:cNvSpPr>
              <a:spLocks noChangeShapeType="1"/>
            </p:cNvSpPr>
            <p:nvPr/>
          </p:nvSpPr>
          <p:spPr bwMode="auto">
            <a:xfrm flipV="1">
              <a:off x="2744" y="799"/>
              <a:ext cx="0" cy="771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68634" name="Line 26"/>
            <p:cNvSpPr>
              <a:spLocks noChangeShapeType="1"/>
            </p:cNvSpPr>
            <p:nvPr/>
          </p:nvSpPr>
          <p:spPr bwMode="auto">
            <a:xfrm flipH="1" flipV="1">
              <a:off x="1655" y="1253"/>
              <a:ext cx="681" cy="453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68635" name="Line 27"/>
            <p:cNvSpPr>
              <a:spLocks noChangeShapeType="1"/>
            </p:cNvSpPr>
            <p:nvPr/>
          </p:nvSpPr>
          <p:spPr bwMode="auto">
            <a:xfrm flipH="1">
              <a:off x="1247" y="2205"/>
              <a:ext cx="862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68636" name="Line 28"/>
            <p:cNvSpPr>
              <a:spLocks noChangeShapeType="1"/>
            </p:cNvSpPr>
            <p:nvPr/>
          </p:nvSpPr>
          <p:spPr bwMode="auto">
            <a:xfrm flipH="1">
              <a:off x="1927" y="2795"/>
              <a:ext cx="409" cy="635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68637" name="Line 29"/>
            <p:cNvSpPr>
              <a:spLocks noChangeShapeType="1"/>
            </p:cNvSpPr>
            <p:nvPr/>
          </p:nvSpPr>
          <p:spPr bwMode="auto">
            <a:xfrm>
              <a:off x="2789" y="2886"/>
              <a:ext cx="0" cy="771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68638" name="Line 30"/>
            <p:cNvSpPr>
              <a:spLocks noChangeShapeType="1"/>
            </p:cNvSpPr>
            <p:nvPr/>
          </p:nvSpPr>
          <p:spPr bwMode="auto">
            <a:xfrm>
              <a:off x="3288" y="2478"/>
              <a:ext cx="635" cy="453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86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86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86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68610" grpId="1" animBg="1"/>
      <p:bldP spid="68611" grpId="0" animBg="1"/>
      <p:bldP spid="68611" grpId="1" animBg="1"/>
      <p:bldP spid="68612" grpId="0" animBg="1"/>
      <p:bldP spid="6861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4300"/>
            <a:ext cx="8497888" cy="1557338"/>
          </a:xfrm>
        </p:spPr>
        <p:txBody>
          <a:bodyPr/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th-TH" sz="4000" b="1" smtClean="0">
                <a:solidFill>
                  <a:schemeClr val="tx1"/>
                </a:solidFill>
                <a:latin typeface="Angsana New" pitchFamily="18" charset="-34"/>
              </a:rPr>
              <a:t>ลักษณะของการวิจัยชุมชนเปรียบเทียบกับงานวิจัยแบบ</a:t>
            </a:r>
            <a:r>
              <a:rPr lang="en-US" sz="4000" b="1" smtClean="0">
                <a:solidFill>
                  <a:schemeClr val="tx1"/>
                </a:solidFill>
                <a:latin typeface="Angsana New" pitchFamily="18" charset="-34"/>
              </a:rPr>
              <a:t>Conventional research</a:t>
            </a:r>
            <a:endParaRPr lang="th-TH" sz="4000" b="1" smtClean="0">
              <a:solidFill>
                <a:schemeClr val="tx1"/>
              </a:solidFill>
              <a:latin typeface="Angsana New" pitchFamily="18" charset="-34"/>
            </a:endParaRPr>
          </a:p>
        </p:txBody>
      </p:sp>
      <p:graphicFrame>
        <p:nvGraphicFramePr>
          <p:cNvPr id="48131" name="Group 3"/>
          <p:cNvGraphicFramePr>
            <a:graphicFrameLocks noGrp="1"/>
          </p:cNvGraphicFramePr>
          <p:nvPr/>
        </p:nvGraphicFramePr>
        <p:xfrm>
          <a:off x="647700" y="1773238"/>
          <a:ext cx="7993063" cy="4572000"/>
        </p:xfrm>
        <a:graphic>
          <a:graphicData uri="http://schemas.openxmlformats.org/drawingml/2006/table">
            <a:tbl>
              <a:tblPr/>
              <a:tblGrid>
                <a:gridCol w="3419475"/>
                <a:gridCol w="4573588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งานวิจัยแบบเดิม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งานวิจัยชุมชน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สร้างความรู้ใหม่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" pitchFamily="2" charset="2"/>
                        </a:rPr>
                        <a:t>โดยนักวิชาการ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" pitchFamily="2" charset="2"/>
                        </a:rPr>
                        <a:t> 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สร้างความรู้ใหม่ 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" pitchFamily="2" charset="2"/>
                        </a:rPr>
                        <a:t>สร้างโดยคนในชนเป็นหลัก (นักวิชาการเป็น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" pitchFamily="2" charset="2"/>
                        </a:rPr>
                        <a:t>Facilitators)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" pitchFamily="2" charset="2"/>
                        </a:rPr>
                        <a:t> เน้นผลการวิจัย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" pitchFamily="2" charset="2"/>
                        </a:rPr>
                        <a:t>เน้นกระบวนการเรียนรู้และการมีส่วนร่วมของผู้มีส่วนได้เสีย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มีข้อเสนอแนะที่แก้ปัญหาได้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" pitchFamily="2" charset="2"/>
                        </a:rPr>
                        <a:t>ใช้ฐาน “ทุน”  ของชุมชน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ต้องนำความรู้ไปแก้ปัญหาได้จริง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565400"/>
            <a:ext cx="9144000" cy="32131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z="4800" b="1" smtClean="0">
              <a:latin typeface="Angsana New" pitchFamily="18" charset="-34"/>
              <a:cs typeface="LilyUPC" pitchFamily="34" charset="-34"/>
            </a:endParaRPr>
          </a:p>
          <a:p>
            <a:pPr marL="0" indent="0" eaLnBrk="1" hangingPunct="1">
              <a:buFontTx/>
              <a:buNone/>
            </a:pPr>
            <a:r>
              <a:rPr lang="en-US" sz="4800" b="1" smtClean="0">
                <a:latin typeface="Angsana New" pitchFamily="18" charset="-34"/>
                <a:cs typeface="LilyUPC" pitchFamily="34" charset="-34"/>
              </a:rPr>
              <a:t>  </a:t>
            </a:r>
            <a:r>
              <a:rPr lang="th-TH" sz="4800" b="1" smtClean="0">
                <a:latin typeface="Angsana New" pitchFamily="18" charset="-34"/>
              </a:rPr>
              <a:t>             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3284538"/>
          </a:xfrm>
        </p:spPr>
        <p:txBody>
          <a:bodyPr/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</a:rPr>
              <a:t>         </a:t>
            </a:r>
            <a:r>
              <a:rPr lang="th-TH" sz="4800" b="1" dirty="0" smtClean="0">
                <a:solidFill>
                  <a:schemeClr val="tx1"/>
                </a:solidFill>
                <a:latin typeface="Angsana New" pitchFamily="18" charset="-34"/>
              </a:rPr>
              <a:t>งานวิจัยเชิงพื้นที่เป็นงานวิจัยที่มีประโยชน์ต่อ</a:t>
            </a:r>
            <a:br>
              <a:rPr lang="th-TH" sz="4800" b="1" dirty="0" smtClean="0">
                <a:solidFill>
                  <a:schemeClr val="tx1"/>
                </a:solidFill>
                <a:latin typeface="Angsana New" pitchFamily="18" charset="-34"/>
              </a:rPr>
            </a:br>
            <a:r>
              <a:rPr lang="th-TH" sz="4800" b="1" dirty="0" smtClean="0">
                <a:solidFill>
                  <a:schemeClr val="tx1"/>
                </a:solidFill>
                <a:latin typeface="Angsana New" pitchFamily="18" charset="-34"/>
              </a:rPr>
              <a:t>ชุมชนจริงหรือ </a:t>
            </a:r>
            <a:r>
              <a:rPr lang="en-US" sz="4800" b="1" dirty="0" smtClean="0">
                <a:solidFill>
                  <a:schemeClr val="tx1"/>
                </a:solidFill>
                <a:latin typeface="Angsana New" pitchFamily="18" charset="-34"/>
              </a:rPr>
              <a:t>?</a:t>
            </a: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1330325"/>
            <a:ext cx="7740650" cy="5267325"/>
          </a:xfrm>
        </p:spPr>
        <p:txBody>
          <a:bodyPr>
            <a:normAutofit lnSpcReduction="10000"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th-TH" sz="4000" b="1" dirty="0" smtClean="0">
                <a:latin typeface="Angsana New" pitchFamily="18" charset="-34"/>
              </a:rPr>
              <a:t>การวิเคราะห์ปัญหา และหรือศักยภาพของชุมชน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th-TH" sz="4000" b="1" dirty="0" smtClean="0">
                <a:latin typeface="Angsana New" pitchFamily="18" charset="-34"/>
              </a:rPr>
              <a:t>เจ้าของปัญหาและผู้เกี่ยวข้อง อาสา</a:t>
            </a:r>
            <a:r>
              <a:rPr lang="en-US" sz="4000" b="1" dirty="0" smtClean="0">
                <a:latin typeface="Angsana New" pitchFamily="18" charset="-34"/>
              </a:rPr>
              <a:t>/</a:t>
            </a:r>
            <a:r>
              <a:rPr lang="th-TH" sz="4000" b="1" dirty="0" smtClean="0">
                <a:latin typeface="Angsana New" pitchFamily="18" charset="-34"/>
              </a:rPr>
              <a:t> สมัครใจจะ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h-TH" sz="4000" b="1" dirty="0" smtClean="0">
                <a:latin typeface="Angsana New" pitchFamily="18" charset="-34"/>
              </a:rPr>
              <a:t>      ทดลองทำวิจัย เพื่อแก้ปัญหา หรือส่งเสริมศักยภาพ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th-TH" sz="4000" b="1" dirty="0" smtClean="0">
                <a:latin typeface="Angsana New" pitchFamily="18" charset="-34"/>
              </a:rPr>
              <a:t>การเก็บข้อมูลโดย วิเคราะห์ได้ว่า </a:t>
            </a:r>
            <a:r>
              <a:rPr lang="th-TH" sz="4000" b="1" dirty="0" smtClean="0">
                <a:solidFill>
                  <a:schemeClr val="accent2"/>
                </a:solidFill>
                <a:latin typeface="Angsana New" pitchFamily="18" charset="-34"/>
              </a:rPr>
              <a:t>จะเก็บประเด็นอะไร จากใคร เก็บอย่างไร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th-TH" sz="4000" b="1" dirty="0" smtClean="0">
                <a:latin typeface="Angsana New" pitchFamily="18" charset="-34"/>
              </a:rPr>
              <a:t>การวิเคราะห์แยกแยะข้อมูลได้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th-TH" sz="4000" b="1" dirty="0" smtClean="0">
                <a:latin typeface="Angsana New" pitchFamily="18" charset="-34"/>
              </a:rPr>
              <a:t>การใช้ข้อมูลประกอบการตัดสินใจแก้ปัญหาหรือพัฒนา                                   </a:t>
            </a:r>
            <a:r>
              <a:rPr lang="th-TH" sz="2800" b="1" dirty="0" smtClean="0">
                <a:latin typeface="Angsana New" pitchFamily="18" charset="-34"/>
              </a:rPr>
              <a:t>ภาสกร (</a:t>
            </a:r>
            <a:r>
              <a:rPr lang="en-US" sz="2800" b="1" dirty="0" smtClean="0">
                <a:latin typeface="Angsana New" pitchFamily="18" charset="-34"/>
              </a:rPr>
              <a:t>2552)</a:t>
            </a:r>
            <a:endParaRPr lang="th-TH" sz="4000" b="1" dirty="0" smtClean="0">
              <a:latin typeface="Angsana New" pitchFamily="18" charset="-34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th-TH" sz="4000" b="1" dirty="0" smtClean="0">
              <a:latin typeface="Angsana New" pitchFamily="18" charset="-34"/>
              <a:sym typeface="Wingdings" pitchFamily="2" charset="2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6700"/>
            <a:ext cx="9144000" cy="1052513"/>
          </a:xfrm>
        </p:spPr>
        <p:txBody>
          <a:bodyPr/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chemeClr val="tx1"/>
                </a:solidFill>
                <a:latin typeface="Angsana New" pitchFamily="18" charset="-34"/>
              </a:rPr>
              <a:t>งานวิจัยเชิงพื้นที่สร้างความรู้จาก</a:t>
            </a:r>
            <a:r>
              <a:rPr lang="en-US" sz="5400" b="1" dirty="0" smtClean="0">
                <a:solidFill>
                  <a:schemeClr val="tx1"/>
                </a:solidFill>
                <a:latin typeface="Angsana New" pitchFamily="18" charset="-34"/>
              </a:rPr>
              <a:t>:</a:t>
            </a:r>
            <a:r>
              <a:rPr lang="th-TH" sz="5400" b="1" dirty="0" smtClean="0">
                <a:solidFill>
                  <a:schemeClr val="tx1"/>
                </a:solidFill>
                <a:latin typeface="Angsana New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35150" y="2205038"/>
            <a:ext cx="7308850" cy="3095625"/>
          </a:xfrm>
          <a:noFill/>
        </p:spPr>
        <p:txBody>
          <a:bodyPr/>
          <a:lstStyle/>
          <a:p>
            <a:pPr marL="609600" indent="-609600" eaLnBrk="1" hangingPunct="1"/>
            <a:r>
              <a:rPr lang="th-TH" sz="4000" b="1" smtClean="0">
                <a:latin typeface="Angsana New" pitchFamily="18" charset="-34"/>
              </a:rPr>
              <a:t>เกิดทักษะการเก็บข้อมูล การวิเคราะห์ข้อมูล การใช้ข้อมูลประกอบการตัดสินใจแก้ปัญหา</a:t>
            </a:r>
          </a:p>
          <a:p>
            <a:pPr marL="609600" indent="-609600" eaLnBrk="1" hangingPunct="1"/>
            <a:r>
              <a:rPr lang="th-TH" sz="4000" b="1" smtClean="0">
                <a:latin typeface="Angsana New" pitchFamily="18" charset="-34"/>
              </a:rPr>
              <a:t>เกิดความรู้ใหม่</a:t>
            </a:r>
          </a:p>
          <a:p>
            <a:pPr marL="609600" indent="-609600" eaLnBrk="1" hangingPunct="1"/>
            <a:r>
              <a:rPr lang="th-TH" sz="4000" b="1" smtClean="0">
                <a:latin typeface="Angsana New" pitchFamily="18" charset="-34"/>
              </a:rPr>
              <a:t>ปรับวิธีคิด กระบวนทัศน์</a:t>
            </a:r>
            <a:endParaRPr lang="th-TH" sz="4000" b="1" smtClean="0">
              <a:latin typeface="Angsana New" pitchFamily="18" charset="-34"/>
              <a:sym typeface="Wingdings" pitchFamily="2" charset="2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58888" y="404813"/>
            <a:ext cx="7885112" cy="1700212"/>
          </a:xfrm>
        </p:spPr>
        <p:txBody>
          <a:bodyPr/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</a:rPr>
              <a:t>งานวิจัยเชิงพื้นที่ 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</a:rPr>
              <a:t>: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</a:rPr>
              <a:t>   เสริมสร้างความเข้มแข็งให้คนใน</a:t>
            </a:r>
            <a:br>
              <a:rPr lang="th-TH" b="1" dirty="0" smtClean="0">
                <a:solidFill>
                  <a:schemeClr val="tx1"/>
                </a:solidFill>
                <a:latin typeface="Angsana New" pitchFamily="18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</a:rPr>
              <a:t>                   ชุมชนเก่งขึ้น มั่นใจมากขึ้น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164423" y="6021423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b="1" dirty="0" smtClean="0">
                <a:effectLst/>
                <a:latin typeface="Angsana New" pitchFamily="18" charset="-34"/>
              </a:rPr>
              <a:t>ภาสกร (</a:t>
            </a:r>
            <a:r>
              <a:rPr lang="en-US" b="1" dirty="0" smtClean="0">
                <a:effectLst/>
                <a:latin typeface="Angsana New" pitchFamily="18" charset="-34"/>
              </a:rPr>
              <a:t>2552)</a:t>
            </a:r>
            <a:endParaRPr lang="th-TH" b="1" dirty="0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387600"/>
            <a:ext cx="6443663" cy="2195513"/>
          </a:xfrm>
          <a:noFill/>
        </p:spPr>
        <p:txBody>
          <a:bodyPr/>
          <a:lstStyle/>
          <a:p>
            <a:pPr marL="609600" indent="-609600" eaLnBrk="1" hangingPunct="1"/>
            <a:r>
              <a:rPr lang="th-TH" sz="4400" b="1" smtClean="0">
                <a:latin typeface="Angsana New" pitchFamily="18" charset="-34"/>
              </a:rPr>
              <a:t>เกิด คน </a:t>
            </a:r>
            <a:r>
              <a:rPr lang="en-US" sz="4400" b="1" smtClean="0">
                <a:latin typeface="Angsana New" pitchFamily="18" charset="-34"/>
                <a:cs typeface="LilyUPC" pitchFamily="34" charset="-34"/>
              </a:rPr>
              <a:t>/</a:t>
            </a:r>
            <a:r>
              <a:rPr lang="th-TH" sz="4400" b="1" smtClean="0">
                <a:latin typeface="Angsana New" pitchFamily="18" charset="-34"/>
              </a:rPr>
              <a:t> กลุ่มคน ที่มีจิตอาสา</a:t>
            </a:r>
          </a:p>
          <a:p>
            <a:pPr marL="609600" indent="-609600" eaLnBrk="1" hangingPunct="1"/>
            <a:r>
              <a:rPr lang="th-TH" sz="4400" b="1" smtClean="0">
                <a:latin typeface="Angsana New" pitchFamily="18" charset="-34"/>
              </a:rPr>
              <a:t>เกิดปฏิบัติการ ของการใช้ความรู้ใหม่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26953" y="742950"/>
            <a:ext cx="8917047" cy="1700213"/>
          </a:xfrm>
        </p:spPr>
        <p:txBody>
          <a:bodyPr/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chemeClr val="tx1"/>
                </a:solidFill>
                <a:latin typeface="Angsana New" pitchFamily="18" charset="-34"/>
              </a:rPr>
              <a:t>งานวิจัยเชิงพื้นที่</a:t>
            </a:r>
            <a:r>
              <a:rPr lang="en-US" sz="4800" b="1" dirty="0" smtClean="0">
                <a:solidFill>
                  <a:schemeClr val="tx1"/>
                </a:solidFill>
                <a:latin typeface="Angsana New" pitchFamily="18" charset="-34"/>
              </a:rPr>
              <a:t>:</a:t>
            </a:r>
            <a:r>
              <a:rPr lang="th-TH" sz="4800" b="1" dirty="0" smtClean="0">
                <a:solidFill>
                  <a:schemeClr val="tx1"/>
                </a:solidFill>
                <a:latin typeface="Angsana New" pitchFamily="18" charset="-34"/>
              </a:rPr>
              <a:t> สร้างกลไกการจัดการกับปัญหา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82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FF0000"/>
                </a:solidFill>
              </a:rPr>
              <a:t>วิจัยเชิงพื้นที่ทำอย่างไร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rgbClr val="FF0000"/>
                </a:solidFill>
              </a:rPr>
              <a:t>องค์ประกอบหลักของการวิจัย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sz="3600" b="1" u="sng" dirty="0" smtClean="0"/>
              <a:t>นักวิจัยที่เป็นนักวิชาการ</a:t>
            </a:r>
            <a:r>
              <a:rPr lang="th-TH" sz="3600" b="1" dirty="0" smtClean="0"/>
              <a:t> (อาจารย์มหาวิทยาลัย)  </a:t>
            </a:r>
            <a:r>
              <a:rPr lang="en-US" sz="3600" b="1" dirty="0" smtClean="0">
                <a:cs typeface="LilyUPC" pitchFamily="34" charset="-34"/>
              </a:rPr>
              <a:t>Researcher as Facilitator</a:t>
            </a:r>
            <a:endParaRPr lang="th-TH" sz="3600" b="1" dirty="0" smtClean="0"/>
          </a:p>
          <a:p>
            <a:pPr eaLnBrk="1" hangingPunct="1"/>
            <a:r>
              <a:rPr lang="th-TH" sz="3600" b="1" dirty="0" smtClean="0"/>
              <a:t>นักวิจัยที่เป็นชาวบ้านในชุมชน (</a:t>
            </a:r>
            <a:r>
              <a:rPr lang="en-US" sz="3600" b="1" dirty="0" smtClean="0">
                <a:cs typeface="LilyUPC" pitchFamily="34" charset="-34"/>
              </a:rPr>
              <a:t>Core team)  Actors</a:t>
            </a:r>
          </a:p>
          <a:p>
            <a:pPr eaLnBrk="1" hangingPunct="1"/>
            <a:r>
              <a:rPr lang="th-TH" sz="3600" b="1" dirty="0" smtClean="0"/>
              <a:t>พื้นที่ (ชุมชน) และบริบทของพื้นที่</a:t>
            </a:r>
          </a:p>
          <a:p>
            <a:pPr eaLnBrk="1" hangingPunct="1"/>
            <a:r>
              <a:rPr lang="th-TH" sz="3600" b="1" dirty="0" smtClean="0"/>
              <a:t>ปัญหา และศักยภาพของชุมชน (โจทย์ คำถาม และประเด็นการวิจัยชุมชน)</a:t>
            </a:r>
          </a:p>
          <a:p>
            <a:pPr eaLnBrk="1" hangingPunct="1"/>
            <a:r>
              <a:rPr lang="th-TH" sz="3600" b="1" dirty="0" smtClean="0"/>
              <a:t>กระบวนการ และวิธีการวิจัย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6137"/>
          </a:xfrm>
        </p:spPr>
        <p:txBody>
          <a:bodyPr/>
          <a:lstStyle/>
          <a:p>
            <a:r>
              <a:rPr lang="th-TH" sz="4600" b="1" dirty="0">
                <a:solidFill>
                  <a:schemeClr val="tx1"/>
                </a:solidFill>
              </a:rPr>
              <a:t>ข้อพิจารณาความแตกต่าง</a:t>
            </a:r>
          </a:p>
        </p:txBody>
      </p:sp>
      <p:graphicFrame>
        <p:nvGraphicFramePr>
          <p:cNvPr id="70659" name="Group 3"/>
          <p:cNvGraphicFramePr>
            <a:graphicFrameLocks noGrp="1"/>
          </p:cNvGraphicFramePr>
          <p:nvPr>
            <p:ph idx="1"/>
          </p:nvPr>
        </p:nvGraphicFramePr>
        <p:xfrm>
          <a:off x="107950" y="1196975"/>
          <a:ext cx="9036050" cy="4747578"/>
        </p:xfrm>
        <a:graphic>
          <a:graphicData uri="http://schemas.openxmlformats.org/drawingml/2006/table">
            <a:tbl>
              <a:tblPr/>
              <a:tblGrid>
                <a:gridCol w="4518025"/>
                <a:gridCol w="4518025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นักวิชาการ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bg2"/>
                        </a:gs>
                        <a:gs pos="10000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ชุมชน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bg2"/>
                        </a:gs>
                        <a:gs pos="10000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ngsana New" pitchFamily="18" charset="-34"/>
                        </a:rPr>
                        <a:t>มุ่งวิชาการ วิธีการที่ถูกต้อง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ngsana New" pitchFamily="18" charset="-34"/>
                        </a:rPr>
                        <a:t>อยากได้ความรู้ แต่ขาดแหล่ง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ngsana New" pitchFamily="18" charset="-34"/>
                        </a:rPr>
                        <a:t> &amp;</a:t>
                      </a: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ngsana New" pitchFamily="18" charset="-34"/>
                        </a:rPr>
                        <a:t>วิธีสืบค้น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Tahoma" pitchFamily="34" charset="0"/>
                          <a:cs typeface="Angsana New" pitchFamily="18" charset="-34"/>
                        </a:rPr>
                        <a:t>ได้ข้อเท็จจริง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Tahoma" pitchFamily="34" charset="0"/>
                          <a:cs typeface="Angsana New" pitchFamily="18" charset="-34"/>
                        </a:rPr>
                        <a:t>ได้แก้ปัญหา พัฒนา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ngsana New" pitchFamily="18" charset="-34"/>
                        </a:rPr>
                        <a:t>มีความรู้ทางวิทยาศาสตร์ ขาดมิติสังคม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ngsana New" pitchFamily="18" charset="-34"/>
                        </a:rPr>
                        <a:t>ขาดความรู้ทางวิทยาศาสตร์ มีมิติสังคม วัฒนธรรม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Tahoma" pitchFamily="34" charset="0"/>
                          <a:cs typeface="Angsana New" pitchFamily="18" charset="-34"/>
                        </a:rPr>
                        <a:t>ทัศนะของผู้ถ่ายทอดมากกว่าผู้เรียนรู้มาแบบผู้รู้ดี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Tahoma" pitchFamily="34" charset="0"/>
                          <a:cs typeface="Angsana New" pitchFamily="18" charset="-34"/>
                        </a:rPr>
                        <a:t>มีภูมิปัญญาท้องถิ่น รู้สึกตัวเองด้วย รู้น้อย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ngsana New" pitchFamily="18" charset="-34"/>
                        </a:rPr>
                        <a:t>ไม่ตระหนักกับกระบวนการมีส่วนร่วมที่แท้จริง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ngsana New" pitchFamily="18" charset="-34"/>
                        </a:rPr>
                        <a:t>ไม่มีโอกาสมีส่วนร่วม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Tahoma" pitchFamily="34" charset="0"/>
                          <a:cs typeface="Angsana New" pitchFamily="18" charset="-34"/>
                        </a:rPr>
                        <a:t>ใช้ภาษาวิชาการอธิบายแบบนักวิชาการ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Tahoma" pitchFamily="34" charset="0"/>
                          <a:cs typeface="Angsana New" pitchFamily="18" charset="-34"/>
                        </a:rPr>
                        <a:t>ไม่เข้าใจภาษาวิชาการ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ngsana New" pitchFamily="18" charset="-34"/>
                        </a:rPr>
                        <a:t>ได้ผลงาน กุมข้อมูล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ngsana New" pitchFamily="18" charset="-34"/>
                        </a:rPr>
                        <a:t>ต้องการได้ข้อมูล ใช้ข้อมูล เข้าไม่ถึง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pic>
        <p:nvPicPr>
          <p:cNvPr id="70688" name="Picture 32" descr="j0301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605" y="5908675"/>
            <a:ext cx="1109663" cy="949325"/>
          </a:xfrm>
          <a:prstGeom prst="rect">
            <a:avLst/>
          </a:prstGeom>
          <a:noFill/>
        </p:spPr>
      </p:pic>
      <p:pic>
        <p:nvPicPr>
          <p:cNvPr id="70689" name="Picture 33" descr="CMENP0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188913"/>
            <a:ext cx="1008063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00034" y="1857364"/>
            <a:ext cx="79248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วิจัยคืออะไร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?</a:t>
            </a:r>
            <a:b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หรือทำไมต้องทำวิจัย?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6" name="Text Box 11"/>
          <p:cNvSpPr txBox="1">
            <a:spLocks noChangeArrowheads="1"/>
          </p:cNvSpPr>
          <p:nvPr/>
        </p:nvSpPr>
        <p:spPr bwMode="auto">
          <a:xfrm>
            <a:off x="285750" y="2071688"/>
            <a:ext cx="8321675" cy="58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10000"/>
              </a:lnSpc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3726" y="274638"/>
            <a:ext cx="723587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latin typeface="Angsana New" pitchFamily="18" charset="-34"/>
              </a:rPr>
              <a:t>สมรรถนะของนักวิจัยเชิงพื้นที่ที่ควรจะมี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3726" y="1600200"/>
            <a:ext cx="7235874" cy="2709863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LilyUPC" pitchFamily="34" charset="-34"/>
              </a:rPr>
              <a:t>Core competency</a:t>
            </a:r>
            <a:endParaRPr lang="th-TH" dirty="0" smtClean="0"/>
          </a:p>
          <a:p>
            <a:pPr eaLnBrk="1" hangingPunct="1"/>
            <a:r>
              <a:rPr lang="en-US" dirty="0" smtClean="0">
                <a:cs typeface="LilyUPC" pitchFamily="34" charset="-34"/>
              </a:rPr>
              <a:t>Technical competency</a:t>
            </a:r>
          </a:p>
          <a:p>
            <a:pPr eaLnBrk="1" hangingPunct="1"/>
            <a:endParaRPr lang="en-US" dirty="0" smtClean="0">
              <a:cs typeface="LilyUPC" pitchFamily="34" charset="-34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cs typeface="LilyUPC" pitchFamily="34" charset="-34"/>
              </a:rPr>
              <a:t>        Competency = Knowledge + Skill</a:t>
            </a:r>
          </a:p>
          <a:p>
            <a:pPr eaLnBrk="1" hangingPunct="1">
              <a:buFontTx/>
              <a:buNone/>
            </a:pPr>
            <a:endParaRPr lang="th-TH" dirty="0" smtClean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924300" y="4708525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sz="3200" b="1" dirty="0">
                <a:effectLst/>
                <a:latin typeface="Angsana New" pitchFamily="18" charset="-34"/>
              </a:rPr>
              <a:t>ภาสกร (</a:t>
            </a:r>
            <a:r>
              <a:rPr lang="en-US" sz="3200" b="1" dirty="0">
                <a:effectLst/>
                <a:latin typeface="Angsana New" pitchFamily="18" charset="-34"/>
              </a:rPr>
              <a:t>2552)</a:t>
            </a:r>
            <a:endParaRPr lang="th-TH" sz="3200" b="1" dirty="0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71636" y="2354263"/>
            <a:ext cx="2541805" cy="1074737"/>
          </a:xfrm>
          <a:prstGeom prst="rect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Initial desirable characteristics of Community researcher</a:t>
            </a:r>
            <a:endParaRPr lang="th-TH" sz="1800" b="1" dirty="0"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482850" y="1287463"/>
            <a:ext cx="1873250" cy="728662"/>
          </a:xfrm>
          <a:prstGeom prst="rect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Thinking and 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attitude</a:t>
            </a:r>
            <a:endParaRPr lang="th-TH" sz="1800" b="1" dirty="0"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572000" y="1341438"/>
            <a:ext cx="2016125" cy="655637"/>
          </a:xfrm>
          <a:prstGeom prst="rect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Capability in field operation</a:t>
            </a:r>
            <a:endParaRPr lang="th-TH" sz="1800" b="1" dirty="0"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746350" y="3757617"/>
            <a:ext cx="1599118" cy="977809"/>
          </a:xfrm>
          <a:prstGeom prst="rect">
            <a:avLst/>
          </a:prstGeom>
          <a:solidFill>
            <a:srgbClr val="005776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effectLst/>
                <a:latin typeface="Bradley Hand ITC" pitchFamily="66" charset="0"/>
              </a:rPr>
              <a:t>Capability in Data management</a:t>
            </a:r>
            <a:endParaRPr lang="th-TH" sz="1800" b="1" dirty="0">
              <a:solidFill>
                <a:srgbClr val="FFFFFF"/>
              </a:solidFill>
              <a:effectLst/>
              <a:latin typeface="Bradley Hand ITC" pitchFamily="66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200150" y="223838"/>
            <a:ext cx="2365375" cy="701675"/>
          </a:xfrm>
          <a:prstGeom prst="rect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Positive attitude toward</a:t>
            </a:r>
            <a:r>
              <a:rPr lang="th-TH" sz="1800" b="1" dirty="0">
                <a:solidFill>
                  <a:schemeClr val="bg1"/>
                </a:solidFill>
                <a:effectLst/>
                <a:latin typeface="Arial" pitchFamily="34" charset="0"/>
              </a:rPr>
              <a:t>  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community</a:t>
            </a:r>
            <a:endParaRPr lang="th-TH" sz="1800" b="1" dirty="0"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95288" y="1196975"/>
            <a:ext cx="1512887" cy="719138"/>
          </a:xfrm>
          <a:prstGeom prst="rect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30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Systemic thinking</a:t>
            </a:r>
            <a:endParaRPr lang="th-TH" sz="1800" b="1" dirty="0"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863462" y="2169481"/>
            <a:ext cx="2051522" cy="609949"/>
          </a:xfrm>
          <a:prstGeom prst="rect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30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Analytical thinking</a:t>
            </a:r>
            <a:endParaRPr lang="th-TH" sz="1800" b="1" dirty="0"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427538" y="3660775"/>
            <a:ext cx="2305050" cy="1054100"/>
          </a:xfrm>
          <a:prstGeom prst="rect">
            <a:avLst/>
          </a:prstGeom>
          <a:solidFill>
            <a:srgbClr val="00682F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300"/>
              </a:spcBef>
              <a:defRPr/>
            </a:pPr>
            <a:r>
              <a:rPr lang="en-US" sz="1800" b="1">
                <a:solidFill>
                  <a:srgbClr val="FFFFFF"/>
                </a:solidFill>
                <a:effectLst/>
                <a:latin typeface="Bradley Hand ITC" pitchFamily="66" charset="0"/>
              </a:rPr>
              <a:t>Capability in community research methodology</a:t>
            </a:r>
            <a:endParaRPr lang="th-TH" sz="1800" b="1">
              <a:solidFill>
                <a:srgbClr val="FFFFFF"/>
              </a:solidFill>
              <a:effectLst/>
              <a:latin typeface="Bradley Hand ITC" pitchFamily="66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291138" y="72780"/>
            <a:ext cx="2828925" cy="893890"/>
          </a:xfrm>
          <a:prstGeom prst="rect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30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effectLst/>
                <a:latin typeface="Arial Narrow" pitchFamily="34" charset="0"/>
              </a:rPr>
              <a:t>Capability of finding            the  potential of community</a:t>
            </a:r>
            <a:endParaRPr lang="th-TH" sz="1800" b="1" dirty="0">
              <a:solidFill>
                <a:srgbClr val="FFFFFF"/>
              </a:solidFill>
              <a:effectLst/>
              <a:latin typeface="Arial Narrow" pitchFamily="34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948488" y="4868863"/>
            <a:ext cx="1757362" cy="744537"/>
          </a:xfrm>
          <a:prstGeom prst="rect">
            <a:avLst/>
          </a:prstGeom>
          <a:solidFill>
            <a:srgbClr val="00682F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300"/>
              </a:spcBef>
              <a:defRPr/>
            </a:pPr>
            <a:r>
              <a:rPr lang="en-US" sz="1800" b="1">
                <a:solidFill>
                  <a:srgbClr val="FFFFFF"/>
                </a:solidFill>
                <a:effectLst/>
                <a:latin typeface="Bradley Hand ITC" pitchFamily="66" charset="0"/>
              </a:rPr>
              <a:t>Knowledge</a:t>
            </a:r>
            <a:r>
              <a:rPr lang="th-TH" sz="1800" b="1">
                <a:solidFill>
                  <a:srgbClr val="FFFFFF"/>
                </a:solidFill>
                <a:effectLst/>
                <a:latin typeface="Bradley Hand ITC" pitchFamily="66" charset="0"/>
              </a:rPr>
              <a:t>  </a:t>
            </a:r>
            <a:r>
              <a:rPr lang="en-US" sz="1800" b="1">
                <a:solidFill>
                  <a:srgbClr val="FFFFFF"/>
                </a:solidFill>
                <a:effectLst/>
                <a:latin typeface="Bradley Hand ITC" pitchFamily="66" charset="0"/>
              </a:rPr>
              <a:t>in type of research</a:t>
            </a:r>
            <a:endParaRPr lang="th-TH" sz="1800" b="1">
              <a:solidFill>
                <a:srgbClr val="FFFFFF"/>
              </a:solidFill>
              <a:effectLst/>
              <a:latin typeface="Bradley Hand ITC" pitchFamily="66" charset="0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46145" y="3205807"/>
            <a:ext cx="2178957" cy="953734"/>
          </a:xfrm>
          <a:prstGeom prst="rect">
            <a:avLst/>
          </a:prstGeom>
          <a:solidFill>
            <a:srgbClr val="005776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effectLst/>
                <a:latin typeface="Bradley Hand ITC" pitchFamily="66" charset="0"/>
              </a:rPr>
              <a:t>Capability of using techniques</a:t>
            </a:r>
            <a:r>
              <a:rPr lang="th-TH" sz="1800" b="1" dirty="0">
                <a:solidFill>
                  <a:srgbClr val="FFFFFF"/>
                </a:solidFill>
                <a:effectLst/>
                <a:latin typeface="Bradley Hand ITC" pitchFamily="66" charset="0"/>
              </a:rPr>
              <a:t> </a:t>
            </a:r>
            <a:r>
              <a:rPr lang="en-US" sz="1800" b="1" dirty="0">
                <a:solidFill>
                  <a:srgbClr val="FFFFFF"/>
                </a:solidFill>
                <a:effectLst/>
                <a:latin typeface="Bradley Hand ITC" pitchFamily="66" charset="0"/>
              </a:rPr>
              <a:t>and tools</a:t>
            </a:r>
            <a:r>
              <a:rPr lang="th-TH" sz="1800" b="1" dirty="0">
                <a:solidFill>
                  <a:srgbClr val="FFFFFF"/>
                </a:solidFill>
                <a:effectLst/>
                <a:latin typeface="Bradley Hand ITC" pitchFamily="66" charset="0"/>
              </a:rPr>
              <a:t> </a:t>
            </a:r>
            <a:r>
              <a:rPr lang="en-US" sz="1800" b="1" dirty="0">
                <a:solidFill>
                  <a:srgbClr val="FFFFFF"/>
                </a:solidFill>
                <a:effectLst/>
                <a:latin typeface="Bradley Hand ITC" pitchFamily="66" charset="0"/>
              </a:rPr>
              <a:t>for data collection</a:t>
            </a:r>
            <a:endParaRPr lang="th-TH" sz="1800" b="1" dirty="0">
              <a:solidFill>
                <a:srgbClr val="FFFFFF"/>
              </a:solidFill>
              <a:effectLst/>
              <a:latin typeface="Bradley Hand ITC" pitchFamily="66" charset="0"/>
            </a:endParaRPr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7164388" y="3589338"/>
            <a:ext cx="1838325" cy="1008062"/>
          </a:xfrm>
          <a:prstGeom prst="rect">
            <a:avLst/>
          </a:prstGeom>
          <a:solidFill>
            <a:srgbClr val="007E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effectLst/>
                <a:latin typeface="Times New Roman" pitchFamily="18" charset="0"/>
              </a:rPr>
              <a:t>Knowledge &amp; understanding of  CR philosophy</a:t>
            </a:r>
            <a:endParaRPr lang="th-TH" sz="1800">
              <a:effectLst/>
              <a:latin typeface="Times New Roman" pitchFamily="18" charset="0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54025" y="4519613"/>
            <a:ext cx="1728788" cy="936624"/>
          </a:xfrm>
          <a:prstGeom prst="rect">
            <a:avLst/>
          </a:prstGeom>
          <a:solidFill>
            <a:srgbClr val="005776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b="1">
                <a:solidFill>
                  <a:srgbClr val="FFFFFF"/>
                </a:solidFill>
                <a:effectLst/>
                <a:latin typeface="Bradley Hand ITC" pitchFamily="66" charset="0"/>
              </a:rPr>
              <a:t>Skills of </a:t>
            </a:r>
            <a:r>
              <a:rPr lang="th-TH" sz="1800" b="1">
                <a:solidFill>
                  <a:srgbClr val="FFFFFF"/>
                </a:solidFill>
                <a:effectLst/>
                <a:latin typeface="Bradley Hand ITC" pitchFamily="66" charset="0"/>
              </a:rPr>
              <a:t> </a:t>
            </a:r>
            <a:r>
              <a:rPr lang="en-US" sz="1800" b="1">
                <a:solidFill>
                  <a:srgbClr val="FFFFFF"/>
                </a:solidFill>
                <a:effectLst/>
                <a:latin typeface="Bradley Hand ITC" pitchFamily="66" charset="0"/>
              </a:rPr>
              <a:t> data analysis and synthesis</a:t>
            </a:r>
            <a:endParaRPr lang="th-TH" sz="1800" b="1">
              <a:solidFill>
                <a:srgbClr val="FFFFFF"/>
              </a:solidFill>
              <a:effectLst/>
              <a:latin typeface="Bradley Hand ITC" pitchFamily="66" charset="0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092700" y="5157788"/>
            <a:ext cx="1784350" cy="1008062"/>
          </a:xfrm>
          <a:prstGeom prst="rect">
            <a:avLst/>
          </a:prstGeom>
          <a:solidFill>
            <a:srgbClr val="00682F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800" b="1" dirty="0">
                <a:solidFill>
                  <a:srgbClr val="FFFFFF"/>
                </a:solidFill>
                <a:effectLst/>
                <a:latin typeface="Bradley Hand ITC" pitchFamily="66" charset="0"/>
              </a:rPr>
              <a:t>Understanding of processes and methods</a:t>
            </a:r>
            <a:r>
              <a:rPr lang="th-TH" sz="1800" b="1" dirty="0">
                <a:solidFill>
                  <a:srgbClr val="FFFFFF"/>
                </a:solidFill>
                <a:effectLst/>
                <a:latin typeface="Bradley Hand ITC" pitchFamily="66" charset="0"/>
              </a:rPr>
              <a:t>  </a:t>
            </a:r>
            <a:r>
              <a:rPr lang="en-US" sz="1800" b="1" dirty="0">
                <a:solidFill>
                  <a:srgbClr val="FFFFFF"/>
                </a:solidFill>
                <a:effectLst/>
                <a:latin typeface="Bradley Hand ITC" pitchFamily="66" charset="0"/>
              </a:rPr>
              <a:t>in CR</a:t>
            </a:r>
            <a:endParaRPr lang="th-TH" sz="1800" b="1" dirty="0">
              <a:solidFill>
                <a:srgbClr val="FFFFFF"/>
              </a:solidFill>
              <a:effectLst/>
              <a:latin typeface="Bradley Hand ITC" pitchFamily="66" charset="0"/>
            </a:endParaRPr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6370638" y="2260600"/>
            <a:ext cx="2592387" cy="1011238"/>
          </a:xfrm>
          <a:prstGeom prst="rect">
            <a:avLst/>
          </a:prstGeom>
          <a:solidFill>
            <a:srgbClr val="007E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effectLst/>
                <a:latin typeface="Times New Roman" pitchFamily="18" charset="0"/>
              </a:rPr>
              <a:t>To be able to differentiate between research and development</a:t>
            </a:r>
            <a:endParaRPr lang="th-TH" sz="1800">
              <a:effectLst/>
              <a:latin typeface="Times New Roman" pitchFamily="18" charset="0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7164388" y="1196975"/>
            <a:ext cx="1728787" cy="792163"/>
          </a:xfrm>
          <a:prstGeom prst="rect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30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Skills of </a:t>
            </a:r>
          </a:p>
          <a:p>
            <a:pPr algn="ctr">
              <a:spcBef>
                <a:spcPts val="300"/>
              </a:spcBef>
              <a:defRPr/>
            </a:pPr>
            <a:r>
              <a:rPr lang="th-TH" sz="1800" b="1" dirty="0">
                <a:solidFill>
                  <a:srgbClr val="FFFFFF"/>
                </a:solidFill>
                <a:effectLst/>
                <a:latin typeface="Arial" pitchFamily="34" charset="0"/>
              </a:rPr>
              <a:t> </a:t>
            </a:r>
            <a:r>
              <a:rPr lang="en-US" sz="1800" b="1" dirty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facilitators</a:t>
            </a:r>
            <a:endParaRPr lang="th-TH" sz="1800" b="1" dirty="0"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2338388" y="4876976"/>
            <a:ext cx="2665412" cy="1133721"/>
          </a:xfrm>
          <a:prstGeom prst="rect">
            <a:avLst/>
          </a:prstGeom>
          <a:solidFill>
            <a:srgbClr val="00682F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b="1">
                <a:solidFill>
                  <a:srgbClr val="FFFFFF"/>
                </a:solidFill>
                <a:effectLst/>
                <a:latin typeface="Bradley Hand ITC" pitchFamily="66" charset="0"/>
              </a:rPr>
              <a:t>Knowledge and practical skills  for using techniques</a:t>
            </a:r>
            <a:r>
              <a:rPr lang="th-TH" sz="1800" b="1">
                <a:solidFill>
                  <a:srgbClr val="FFFFFF"/>
                </a:solidFill>
                <a:effectLst/>
                <a:latin typeface="Bradley Hand ITC" pitchFamily="66" charset="0"/>
              </a:rPr>
              <a:t>  </a:t>
            </a:r>
            <a:r>
              <a:rPr lang="en-US" sz="1800" b="1">
                <a:solidFill>
                  <a:srgbClr val="FFFFFF"/>
                </a:solidFill>
                <a:effectLst/>
                <a:latin typeface="Bradley Hand ITC" pitchFamily="66" charset="0"/>
              </a:rPr>
              <a:t>and tools in CR</a:t>
            </a:r>
            <a:endParaRPr lang="th-TH" sz="1800" b="1">
              <a:solidFill>
                <a:srgbClr val="FFFFFF"/>
              </a:solidFill>
              <a:effectLst/>
              <a:latin typeface="Bradley Hand ITC" pitchFamily="66" charset="0"/>
            </a:endParaRPr>
          </a:p>
        </p:txBody>
      </p:sp>
      <p:sp>
        <p:nvSpPr>
          <p:cNvPr id="59441" name="Line 20"/>
          <p:cNvSpPr>
            <a:spLocks noChangeShapeType="1"/>
          </p:cNvSpPr>
          <p:nvPr/>
        </p:nvSpPr>
        <p:spPr bwMode="auto">
          <a:xfrm flipH="1">
            <a:off x="6580188" y="1593850"/>
            <a:ext cx="57626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9442" name="Line 21"/>
          <p:cNvSpPr>
            <a:spLocks noChangeShapeType="1"/>
          </p:cNvSpPr>
          <p:nvPr/>
        </p:nvSpPr>
        <p:spPr bwMode="auto">
          <a:xfrm flipH="1">
            <a:off x="6675438" y="3284538"/>
            <a:ext cx="417512" cy="3683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9443" name="Line 22"/>
          <p:cNvSpPr>
            <a:spLocks noChangeShapeType="1"/>
          </p:cNvSpPr>
          <p:nvPr/>
        </p:nvSpPr>
        <p:spPr bwMode="auto">
          <a:xfrm flipV="1">
            <a:off x="6011863" y="4702175"/>
            <a:ext cx="0" cy="455613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9444" name="Line 23"/>
          <p:cNvSpPr>
            <a:spLocks noChangeShapeType="1"/>
          </p:cNvSpPr>
          <p:nvPr/>
        </p:nvSpPr>
        <p:spPr bwMode="auto">
          <a:xfrm flipV="1">
            <a:off x="5003800" y="4724400"/>
            <a:ext cx="501650" cy="341313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9445" name="Line 24"/>
          <p:cNvSpPr>
            <a:spLocks noChangeShapeType="1"/>
          </p:cNvSpPr>
          <p:nvPr/>
        </p:nvSpPr>
        <p:spPr bwMode="auto">
          <a:xfrm>
            <a:off x="1908175" y="1579563"/>
            <a:ext cx="5762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9446" name="Line 25"/>
          <p:cNvSpPr>
            <a:spLocks noChangeShapeType="1"/>
          </p:cNvSpPr>
          <p:nvPr/>
        </p:nvSpPr>
        <p:spPr bwMode="auto">
          <a:xfrm>
            <a:off x="7132638" y="621823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9447" name="Line 26"/>
          <p:cNvSpPr>
            <a:spLocks noChangeShapeType="1"/>
          </p:cNvSpPr>
          <p:nvPr/>
        </p:nvSpPr>
        <p:spPr bwMode="auto">
          <a:xfrm flipH="1" flipV="1">
            <a:off x="6537325" y="4729163"/>
            <a:ext cx="411163" cy="3556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9448" name="Line 28"/>
          <p:cNvSpPr>
            <a:spLocks noChangeShapeType="1"/>
          </p:cNvSpPr>
          <p:nvPr/>
        </p:nvSpPr>
        <p:spPr bwMode="auto">
          <a:xfrm flipV="1">
            <a:off x="2195513" y="4292600"/>
            <a:ext cx="504825" cy="360363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9449" name="Line 29"/>
          <p:cNvSpPr>
            <a:spLocks noChangeShapeType="1"/>
          </p:cNvSpPr>
          <p:nvPr/>
        </p:nvSpPr>
        <p:spPr bwMode="auto">
          <a:xfrm flipV="1">
            <a:off x="3768725" y="3429000"/>
            <a:ext cx="219075" cy="292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9450" name="Line 30"/>
          <p:cNvSpPr>
            <a:spLocks noChangeShapeType="1"/>
          </p:cNvSpPr>
          <p:nvPr/>
        </p:nvSpPr>
        <p:spPr bwMode="auto">
          <a:xfrm>
            <a:off x="2700338" y="927100"/>
            <a:ext cx="342900" cy="35083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9451" name="Line 31"/>
          <p:cNvSpPr>
            <a:spLocks noChangeShapeType="1"/>
          </p:cNvSpPr>
          <p:nvPr/>
        </p:nvSpPr>
        <p:spPr bwMode="auto">
          <a:xfrm flipV="1">
            <a:off x="2930525" y="1989138"/>
            <a:ext cx="417513" cy="38893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9452" name="Line 32"/>
          <p:cNvSpPr>
            <a:spLocks noChangeShapeType="1"/>
          </p:cNvSpPr>
          <p:nvPr/>
        </p:nvSpPr>
        <p:spPr bwMode="auto">
          <a:xfrm>
            <a:off x="3635375" y="2027238"/>
            <a:ext cx="371475" cy="3444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9453" name="Line 33"/>
          <p:cNvSpPr>
            <a:spLocks noChangeShapeType="1"/>
          </p:cNvSpPr>
          <p:nvPr/>
        </p:nvSpPr>
        <p:spPr bwMode="auto">
          <a:xfrm>
            <a:off x="2260600" y="3860800"/>
            <a:ext cx="444500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9454" name="Line 34"/>
          <p:cNvSpPr>
            <a:spLocks noChangeShapeType="1"/>
          </p:cNvSpPr>
          <p:nvPr/>
        </p:nvSpPr>
        <p:spPr bwMode="auto">
          <a:xfrm flipH="1">
            <a:off x="6700838" y="4114800"/>
            <a:ext cx="4445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9455" name="Line 35"/>
          <p:cNvSpPr>
            <a:spLocks noChangeShapeType="1"/>
          </p:cNvSpPr>
          <p:nvPr/>
        </p:nvSpPr>
        <p:spPr bwMode="auto">
          <a:xfrm flipH="1">
            <a:off x="6103938" y="957263"/>
            <a:ext cx="431800" cy="3857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2352" name="Rectangle 36"/>
          <p:cNvSpPr>
            <a:spLocks noChangeArrowheads="1"/>
          </p:cNvSpPr>
          <p:nvPr/>
        </p:nvSpPr>
        <p:spPr bwMode="auto">
          <a:xfrm>
            <a:off x="-233363" y="6151563"/>
            <a:ext cx="75850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     </a:t>
            </a:r>
            <a:r>
              <a:rPr lang="en-US" sz="2000" b="1">
                <a:effectLst/>
                <a:latin typeface="Bradley Hand ITC" pitchFamily="66" charset="0"/>
              </a:rPr>
              <a:t>Show the initial desirable characteristics of community researcher </a:t>
            </a:r>
          </a:p>
        </p:txBody>
      </p:sp>
      <p:sp>
        <p:nvSpPr>
          <p:cNvPr id="59457" name="Line 38"/>
          <p:cNvSpPr>
            <a:spLocks noChangeShapeType="1"/>
          </p:cNvSpPr>
          <p:nvPr/>
        </p:nvSpPr>
        <p:spPr bwMode="auto">
          <a:xfrm flipH="1" flipV="1">
            <a:off x="5046663" y="3429000"/>
            <a:ext cx="295275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9458" name="Line 39"/>
          <p:cNvSpPr>
            <a:spLocks noChangeShapeType="1"/>
          </p:cNvSpPr>
          <p:nvPr/>
        </p:nvSpPr>
        <p:spPr bwMode="auto">
          <a:xfrm flipH="1">
            <a:off x="5219700" y="1989138"/>
            <a:ext cx="441325" cy="385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153014" y="3506710"/>
            <a:ext cx="1829827" cy="1203531"/>
          </a:xfrm>
          <a:prstGeom prst="rect">
            <a:avLst/>
          </a:prstGeom>
          <a:solidFill>
            <a:srgbClr val="00682F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b="1">
                <a:solidFill>
                  <a:srgbClr val="FFFFFF"/>
                </a:solidFill>
                <a:effectLst/>
                <a:latin typeface="Bradley Hand ITC" pitchFamily="66" charset="0"/>
              </a:rPr>
              <a:t>Knowledge and understanding of  CR philosophy</a:t>
            </a:r>
            <a:endParaRPr lang="th-TH" sz="1800" b="1">
              <a:solidFill>
                <a:srgbClr val="FFFFFF"/>
              </a:solidFill>
              <a:effectLst/>
              <a:latin typeface="Bradley Hand ITC" pitchFamily="66" charset="0"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6350018" y="2266540"/>
            <a:ext cx="2592387" cy="955522"/>
          </a:xfrm>
          <a:prstGeom prst="rect">
            <a:avLst/>
          </a:prstGeom>
          <a:solidFill>
            <a:srgbClr val="00682F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b="1">
                <a:solidFill>
                  <a:srgbClr val="FFFFFF"/>
                </a:solidFill>
                <a:effectLst/>
                <a:latin typeface="Bradley Hand ITC" pitchFamily="66" charset="0"/>
              </a:rPr>
              <a:t>To be able to differentiate between research and development</a:t>
            </a:r>
            <a:endParaRPr lang="th-TH" sz="1800" b="1">
              <a:solidFill>
                <a:srgbClr val="FFFFFF"/>
              </a:solidFill>
              <a:effectLst/>
              <a:latin typeface="Bradley Hand ITC" pitchFamily="66" charset="0"/>
            </a:endParaRPr>
          </a:p>
        </p:txBody>
      </p:sp>
      <p:sp>
        <p:nvSpPr>
          <p:cNvPr id="42023" name="Text Box 73"/>
          <p:cNvSpPr txBox="1">
            <a:spLocks noChangeArrowheads="1"/>
          </p:cNvSpPr>
          <p:nvPr/>
        </p:nvSpPr>
        <p:spPr bwMode="auto">
          <a:xfrm>
            <a:off x="6977063" y="6327775"/>
            <a:ext cx="2195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/>
                <a:latin typeface="Angsana New" pitchFamily="18" charset="-34"/>
              </a:rPr>
              <a:t>Nuntapanich (2010)</a:t>
            </a:r>
            <a:endParaRPr lang="th-TH" b="1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Group 2"/>
          <p:cNvGraphicFramePr>
            <a:graphicFrameLocks noGrp="1"/>
          </p:cNvGraphicFramePr>
          <p:nvPr>
            <p:ph idx="4294967295"/>
          </p:nvPr>
        </p:nvGraphicFramePr>
        <p:xfrm>
          <a:off x="71438" y="1033463"/>
          <a:ext cx="9072563" cy="5151120"/>
        </p:xfrm>
        <a:graphic>
          <a:graphicData uri="http://schemas.openxmlformats.org/drawingml/2006/table">
            <a:tbl>
              <a:tblPr/>
              <a:tblGrid>
                <a:gridCol w="2087563"/>
                <a:gridCol w="6985000"/>
              </a:tblGrid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Set of competency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968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Necessary competency (NC)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9686"/>
                    </a:solidFill>
                  </a:tcPr>
                </a:tc>
              </a:tr>
              <a:tr h="2055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1. Core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   competencies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  (CC)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1.1 Knowledge and understanding of CR philosophy (CC1)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1.2 Positive attitude toward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community (CC2)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1.3 Systemic thinking competency  (CC3)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1.4 Analytical thinking competency  (CC4)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1.5 Skills of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data analysis and synthesis (CC5)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1.6 Capability of differentiating between research and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     Development (CC6)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2. Technical competencies (TC)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2.1 Knowledge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in type of research (TC1)</a:t>
                      </a:r>
                    </a:p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2.2 Capability of finding  the potential of community(TC2)</a:t>
                      </a:r>
                    </a:p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2.3 Understanding of processes and methods in CR (TC3)</a:t>
                      </a:r>
                    </a:p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2.4 Skills of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facilitators (TC4)</a:t>
                      </a:r>
                    </a:p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2.5 Knowledge for using techniques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and tools in CR (TC5)</a:t>
                      </a:r>
                    </a:p>
                    <a:p>
                      <a:pPr marL="360363" marR="0" lvl="0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1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2.6 Knowledge and practical  skills for using techniques and tools for data collection in CR(TC6)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43024" name="Rectangle 45"/>
          <p:cNvSpPr>
            <a:spLocks noChangeArrowheads="1"/>
          </p:cNvSpPr>
          <p:nvPr/>
        </p:nvSpPr>
        <p:spPr bwMode="auto">
          <a:xfrm>
            <a:off x="0" y="325438"/>
            <a:ext cx="9725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effectLst/>
                <a:latin typeface="Bodoni MT" pitchFamily="18" charset="0"/>
              </a:rPr>
              <a:t>Show the necessary competency(NC)of community researchers 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6977063" y="6384925"/>
            <a:ext cx="2195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/>
                <a:latin typeface="Angsana New" pitchFamily="18" charset="-34"/>
              </a:rPr>
              <a:t>Nuntapanich (2010)</a:t>
            </a:r>
            <a:endParaRPr lang="th-TH" b="1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4186" y="404813"/>
            <a:ext cx="734541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/>
              <a:t>รูปแบบของการวิจัยเชิงพื้นที่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89138"/>
            <a:ext cx="7747056" cy="4495800"/>
          </a:xfrm>
        </p:spPr>
        <p:txBody>
          <a:bodyPr/>
          <a:lstStyle/>
          <a:p>
            <a:pPr eaLnBrk="1" hangingPunct="1"/>
            <a:r>
              <a:rPr lang="th-TH" sz="4000" b="1" dirty="0" smtClean="0">
                <a:latin typeface="Angsana New" pitchFamily="18" charset="-34"/>
              </a:rPr>
              <a:t>วิจัยเป็นฐานการของการพัฒนา (</a:t>
            </a:r>
            <a:r>
              <a:rPr lang="en-US" sz="4000" b="1" dirty="0" smtClean="0">
                <a:latin typeface="Angsana New" pitchFamily="18" charset="-34"/>
                <a:cs typeface="LilyUPC" pitchFamily="34" charset="-34"/>
              </a:rPr>
              <a:t>R&amp;D) </a:t>
            </a:r>
            <a:r>
              <a:rPr lang="th-TH" sz="4000" b="1" dirty="0" smtClean="0">
                <a:latin typeface="Angsana New" pitchFamily="18" charset="-34"/>
              </a:rPr>
              <a:t>เช่น </a:t>
            </a:r>
            <a:r>
              <a:rPr lang="en-US" sz="4000" b="1" dirty="0" smtClean="0">
                <a:latin typeface="Angsana New" pitchFamily="18" charset="-34"/>
                <a:cs typeface="LilyUPC" pitchFamily="34" charset="-34"/>
              </a:rPr>
              <a:t>FSR</a:t>
            </a:r>
            <a:r>
              <a:rPr lang="th-TH" sz="4000" b="1" dirty="0" smtClean="0">
                <a:latin typeface="Angsana New" pitchFamily="18" charset="-34"/>
              </a:rPr>
              <a:t>/</a:t>
            </a:r>
            <a:r>
              <a:rPr lang="en-US" sz="4000" b="1" dirty="0" smtClean="0">
                <a:latin typeface="Angsana New" pitchFamily="18" charset="-34"/>
                <a:cs typeface="LilyUPC" pitchFamily="34" charset="-34"/>
              </a:rPr>
              <a:t>E, PTD (Participatory Technology Development)</a:t>
            </a:r>
            <a:endParaRPr lang="th-TH" sz="4000" b="1" dirty="0" smtClean="0">
              <a:latin typeface="Angsana New" pitchFamily="18" charset="-34"/>
            </a:endParaRPr>
          </a:p>
          <a:p>
            <a:pPr eaLnBrk="1" hangingPunct="1"/>
            <a:r>
              <a:rPr lang="th-TH" sz="4000" b="1" dirty="0" smtClean="0">
                <a:latin typeface="Angsana New" pitchFamily="18" charset="-34"/>
              </a:rPr>
              <a:t>การพัฒนาเป็นฐานของการวิจัย (</a:t>
            </a:r>
            <a:r>
              <a:rPr lang="en-US" sz="4000" b="1" dirty="0" smtClean="0">
                <a:latin typeface="Angsana New" pitchFamily="18" charset="-34"/>
                <a:cs typeface="LilyUPC" pitchFamily="34" charset="-34"/>
              </a:rPr>
              <a:t>D&amp;R)  </a:t>
            </a:r>
            <a:r>
              <a:rPr lang="th-TH" sz="4000" b="1" dirty="0" smtClean="0">
                <a:latin typeface="Angsana New" pitchFamily="18" charset="-34"/>
              </a:rPr>
              <a:t>เช่น </a:t>
            </a:r>
            <a:r>
              <a:rPr lang="en-US" sz="4000" b="1" dirty="0" smtClean="0">
                <a:latin typeface="Angsana New" pitchFamily="18" charset="-34"/>
                <a:cs typeface="LilyUPC" pitchFamily="34" charset="-34"/>
              </a:rPr>
              <a:t>Participatory evaluation</a:t>
            </a:r>
          </a:p>
          <a:p>
            <a:pPr eaLnBrk="1" hangingPunct="1"/>
            <a:r>
              <a:rPr lang="en-US" sz="4000" b="1" dirty="0" smtClean="0">
                <a:latin typeface="Angsana New" pitchFamily="18" charset="-34"/>
                <a:cs typeface="LilyUPC" pitchFamily="34" charset="-34"/>
              </a:rPr>
              <a:t>Participatory action research</a:t>
            </a:r>
            <a:r>
              <a:rPr lang="th-TH" sz="4000" b="1" dirty="0" smtClean="0">
                <a:latin typeface="Angsana New" pitchFamily="18" charset="-34"/>
              </a:rPr>
              <a:t> (</a:t>
            </a:r>
            <a:r>
              <a:rPr lang="en-US" sz="4000" b="1" dirty="0" smtClean="0">
                <a:latin typeface="Angsana New" pitchFamily="18" charset="-34"/>
                <a:cs typeface="LilyUPC" pitchFamily="34" charset="-34"/>
              </a:rPr>
              <a:t>PAR)</a:t>
            </a:r>
            <a:endParaRPr lang="th-TH" sz="4000" b="1" dirty="0" smtClean="0">
              <a:latin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872319" y="6021423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b="1" dirty="0" smtClean="0">
                <a:effectLst/>
                <a:latin typeface="Angsana New" pitchFamily="18" charset="-34"/>
              </a:rPr>
              <a:t>ภาสกร (</a:t>
            </a:r>
            <a:r>
              <a:rPr lang="en-US" b="1" dirty="0" smtClean="0">
                <a:effectLst/>
                <a:latin typeface="Angsana New" pitchFamily="18" charset="-34"/>
              </a:rPr>
              <a:t>2552)</a:t>
            </a:r>
            <a:endParaRPr lang="th-TH" b="1" dirty="0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030" y="260350"/>
            <a:ext cx="8051857" cy="6162716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th-TH" sz="4000" b="1" dirty="0" smtClean="0">
                <a:latin typeface="Angsana New" pitchFamily="18" charset="-34"/>
              </a:rPr>
              <a:t>การพัฒนาชุมชนโดยใช้กระบวนการวิจัยเป็นฐาน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4000" b="1" dirty="0" smtClean="0">
                <a:latin typeface="Angsana New" pitchFamily="18" charset="-34"/>
              </a:rPr>
              <a:t>          </a:t>
            </a:r>
            <a:r>
              <a:rPr lang="en-US" sz="4000" b="1" dirty="0" smtClean="0">
                <a:latin typeface="Angsana New" pitchFamily="18" charset="-34"/>
              </a:rPr>
              <a:t>- </a:t>
            </a:r>
            <a:r>
              <a:rPr lang="th-TH" sz="4000" b="1" dirty="0" smtClean="0">
                <a:latin typeface="Angsana New" pitchFamily="18" charset="-34"/>
              </a:rPr>
              <a:t>ใช้การวิจัยเป็นเครื่องมือของการพัฒนาชุมชน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th-TH" sz="4000" b="1" dirty="0" smtClean="0">
                <a:latin typeface="Angsana New" pitchFamily="18" charset="-34"/>
              </a:rPr>
              <a:t>การใช้การพัฒนาเป็นฐานของการวิจัย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4000" b="1" dirty="0" smtClean="0">
                <a:latin typeface="Angsana New" pitchFamily="18" charset="-34"/>
              </a:rPr>
              <a:t> 		-  เริ่มต้นจากการพัฒนา แต่ในกระบวนการพัฒนามีการสร้างความรู้ มีการจัดเก็บข้อมูล และนำข้อมูลมาประกอบ การตัดสินใจ หรือแก้ปัญหา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4000" b="1" dirty="0" smtClean="0">
                <a:latin typeface="Angsana New" pitchFamily="18" charset="-34"/>
              </a:rPr>
              <a:t>		</a:t>
            </a:r>
            <a:r>
              <a:rPr lang="en-US" sz="4000" b="1" dirty="0" smtClean="0">
                <a:latin typeface="Angsana New" pitchFamily="18" charset="-34"/>
              </a:rPr>
              <a:t>- </a:t>
            </a:r>
            <a:r>
              <a:rPr lang="th-TH" sz="4000" b="1" dirty="0" smtClean="0">
                <a:latin typeface="Angsana New" pitchFamily="18" charset="-34"/>
              </a:rPr>
              <a:t> การประเมิน  ดำเนินการพัฒนา และมีการประเมินโดยใช้กระบวนการวิจัย เช่น การประเมินแบบมีส่วนร่วม (</a:t>
            </a:r>
            <a:r>
              <a:rPr lang="en-US" sz="4000" b="1" dirty="0" smtClean="0">
                <a:latin typeface="Angsana New" pitchFamily="18" charset="-34"/>
              </a:rPr>
              <a:t>participatory evaluation) </a:t>
            </a:r>
            <a:r>
              <a:rPr lang="th-TH" sz="4000" b="1" dirty="0" smtClean="0">
                <a:latin typeface="Angsana New" pitchFamily="18" charset="-34"/>
              </a:rPr>
              <a:t> หรือการประเมินแบบเสริมพลัง  (</a:t>
            </a:r>
            <a:r>
              <a:rPr lang="en-US" sz="4000" b="1" dirty="0" smtClean="0">
                <a:latin typeface="Angsana New" pitchFamily="18" charset="-34"/>
              </a:rPr>
              <a:t>empowerment evaluation)</a:t>
            </a:r>
            <a:endParaRPr lang="th-TH" sz="4000" b="1" dirty="0" smtClean="0">
              <a:latin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018371" y="5948397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b="1" dirty="0" smtClean="0">
                <a:effectLst/>
                <a:latin typeface="Angsana New" pitchFamily="18" charset="-34"/>
              </a:rPr>
              <a:t>ภาสกร (</a:t>
            </a:r>
            <a:r>
              <a:rPr lang="en-US" b="1" dirty="0" smtClean="0">
                <a:effectLst/>
                <a:latin typeface="Angsana New" pitchFamily="18" charset="-34"/>
              </a:rPr>
              <a:t>2552)</a:t>
            </a:r>
            <a:endParaRPr lang="th-TH" b="1" dirty="0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ctrTitle" idx="4294967295"/>
          </p:nvPr>
        </p:nvSpPr>
        <p:spPr>
          <a:xfrm>
            <a:off x="1371600" y="368300"/>
            <a:ext cx="7772400" cy="2686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FF0000"/>
                </a:solidFill>
                <a:latin typeface="Consolas" pitchFamily="49" charset="0"/>
              </a:rPr>
              <a:t>P</a:t>
            </a:r>
            <a:r>
              <a:rPr lang="en-US" smtClean="0">
                <a:latin typeface="Consolas" pitchFamily="49" charset="0"/>
              </a:rPr>
              <a:t>articipatory</a:t>
            </a:r>
            <a:br>
              <a:rPr lang="en-US" smtClean="0">
                <a:latin typeface="Consolas" pitchFamily="49" charset="0"/>
              </a:rPr>
            </a:br>
            <a:r>
              <a:rPr lang="en-US" smtClean="0">
                <a:solidFill>
                  <a:srgbClr val="FF0000"/>
                </a:solidFill>
                <a:latin typeface="Consolas" pitchFamily="49" charset="0"/>
              </a:rPr>
              <a:t>A</a:t>
            </a:r>
            <a:r>
              <a:rPr lang="en-US" smtClean="0">
                <a:latin typeface="Consolas" pitchFamily="49" charset="0"/>
              </a:rPr>
              <a:t>ction</a:t>
            </a:r>
            <a:br>
              <a:rPr lang="en-US" smtClean="0">
                <a:latin typeface="Consolas" pitchFamily="49" charset="0"/>
              </a:rPr>
            </a:br>
            <a:r>
              <a:rPr lang="en-US" smtClean="0">
                <a:solidFill>
                  <a:srgbClr val="FF0000"/>
                </a:solidFill>
                <a:latin typeface="Consolas" pitchFamily="49" charset="0"/>
              </a:rPr>
              <a:t>R</a:t>
            </a:r>
            <a:r>
              <a:rPr lang="en-US" smtClean="0">
                <a:latin typeface="Consolas" pitchFamily="49" charset="0"/>
              </a:rPr>
              <a:t>esearch</a:t>
            </a:r>
          </a:p>
        </p:txBody>
      </p:sp>
      <p:sp>
        <p:nvSpPr>
          <p:cNvPr id="46083" name="Subtitle 5"/>
          <p:cNvSpPr>
            <a:spLocks/>
          </p:cNvSpPr>
          <p:nvPr/>
        </p:nvSpPr>
        <p:spPr bwMode="auto">
          <a:xfrm>
            <a:off x="1322388" y="3063875"/>
            <a:ext cx="6872287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>
                <a:effectLst/>
                <a:latin typeface="Corbel" pitchFamily="34" charset="0"/>
              </a:rPr>
              <a:t>Research</a:t>
            </a:r>
          </a:p>
          <a:p>
            <a:pPr algn="ctr">
              <a:spcBef>
                <a:spcPct val="20000"/>
              </a:spcBef>
            </a:pPr>
            <a:r>
              <a:rPr lang="en-US" sz="3200" b="1">
                <a:effectLst/>
                <a:latin typeface="Corbel" pitchFamily="34" charset="0"/>
              </a:rPr>
              <a:t>Action</a:t>
            </a:r>
          </a:p>
          <a:p>
            <a:pPr algn="ctr">
              <a:spcBef>
                <a:spcPct val="20000"/>
              </a:spcBef>
            </a:pPr>
            <a:r>
              <a:rPr lang="en-US" sz="3200" b="1">
                <a:effectLst/>
                <a:latin typeface="Corbel" pitchFamily="34" charset="0"/>
              </a:rPr>
              <a:t>Participation</a:t>
            </a:r>
          </a:p>
          <a:p>
            <a:pPr algn="ctr">
              <a:spcBef>
                <a:spcPct val="20000"/>
              </a:spcBef>
            </a:pPr>
            <a:r>
              <a:rPr lang="en-US" sz="3200" b="1">
                <a:effectLst/>
                <a:latin typeface="Corbel" pitchFamily="34" charset="0"/>
              </a:rPr>
              <a:t>research + action + participation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945345" y="5838858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b="1" dirty="0" smtClean="0">
                <a:effectLst/>
                <a:latin typeface="Angsana New" pitchFamily="18" charset="-34"/>
              </a:rPr>
              <a:t>ภาสกร (</a:t>
            </a:r>
            <a:r>
              <a:rPr lang="en-US" b="1" dirty="0" smtClean="0">
                <a:effectLst/>
                <a:latin typeface="Angsana New" pitchFamily="18" charset="-34"/>
              </a:rPr>
              <a:t>2552)</a:t>
            </a:r>
            <a:endParaRPr lang="th-TH" b="1" dirty="0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80975" y="90488"/>
            <a:ext cx="8748713" cy="76200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400" b="1">
                <a:solidFill>
                  <a:srgbClr val="CC3300"/>
                </a:solidFill>
                <a:effectLst/>
                <a:latin typeface="Angsana New" pitchFamily="18" charset="-34"/>
              </a:rPr>
              <a:t>การมีส่วนร่วมของประชาชนในการพัฒนาชุมชน หมายถึง</a:t>
            </a:r>
            <a:endParaRPr lang="th-TH" sz="3600" b="1">
              <a:solidFill>
                <a:srgbClr val="CC3300"/>
              </a:solidFill>
              <a:effectLst/>
              <a:latin typeface="Angsana New" pitchFamily="18" charset="-34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5288" y="842963"/>
            <a:ext cx="8353425" cy="67172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indent="357188" defTabSz="357188" eaLnBrk="0" hangingPunct="0">
              <a:lnSpc>
                <a:spcPct val="110000"/>
              </a:lnSpc>
              <a:buFont typeface="Wingdings" pitchFamily="2" charset="2"/>
              <a:buNone/>
            </a:pPr>
            <a:r>
              <a:rPr lang="th-TH" sz="3500" b="1" dirty="0">
                <a:effectLst/>
                <a:latin typeface="Angsana New" pitchFamily="18" charset="-34"/>
              </a:rPr>
              <a:t> การที่ประชาชนในชุมชนมีความเป็นอิสระในการ ......</a:t>
            </a:r>
          </a:p>
          <a:p>
            <a:pPr indent="357188" defTabSz="357188" eaLnBrk="0" hangingPunct="0">
              <a:lnSpc>
                <a:spcPct val="110000"/>
              </a:lnSpc>
              <a:buFont typeface="Wingdings" pitchFamily="2" charset="2"/>
              <a:buChar char="§"/>
            </a:pPr>
            <a:r>
              <a:rPr lang="th-TH" sz="3500" b="1" dirty="0">
                <a:effectLst/>
                <a:latin typeface="Angsana New" pitchFamily="18" charset="-34"/>
              </a:rPr>
              <a:t>ร่วมแรง ร่วมใจ ร่วมทรัพย์ </a:t>
            </a:r>
          </a:p>
          <a:p>
            <a:pPr indent="357188" defTabSz="357188" eaLnBrk="0" hangingPunct="0">
              <a:lnSpc>
                <a:spcPct val="110000"/>
              </a:lnSpc>
              <a:buFont typeface="Wingdings" pitchFamily="2" charset="2"/>
              <a:buChar char="§"/>
            </a:pPr>
            <a:r>
              <a:rPr lang="th-TH" sz="3500" b="1" dirty="0">
                <a:effectLst/>
                <a:latin typeface="Angsana New" pitchFamily="18" charset="-34"/>
              </a:rPr>
              <a:t>ร่วมความคิด </a:t>
            </a:r>
          </a:p>
          <a:p>
            <a:pPr indent="357188" defTabSz="357188" eaLnBrk="0" hangingPunct="0">
              <a:lnSpc>
                <a:spcPct val="110000"/>
              </a:lnSpc>
              <a:buFont typeface="Wingdings" pitchFamily="2" charset="2"/>
              <a:buChar char="§"/>
            </a:pPr>
            <a:r>
              <a:rPr lang="th-TH" sz="3500" b="1" dirty="0">
                <a:effectLst/>
                <a:latin typeface="Angsana New" pitchFamily="18" charset="-34"/>
              </a:rPr>
              <a:t>ร่วมวางแผน และตัดสินใจ</a:t>
            </a:r>
          </a:p>
          <a:p>
            <a:pPr indent="357188" defTabSz="357188" eaLnBrk="0" hangingPunct="0">
              <a:lnSpc>
                <a:spcPct val="110000"/>
              </a:lnSpc>
              <a:buFont typeface="Wingdings" pitchFamily="2" charset="2"/>
              <a:buChar char="§"/>
            </a:pPr>
            <a:r>
              <a:rPr lang="th-TH" sz="3500" b="1" dirty="0">
                <a:effectLst/>
                <a:latin typeface="Angsana New" pitchFamily="18" charset="-34"/>
              </a:rPr>
              <a:t>ร่วมปฏิบัติ </a:t>
            </a:r>
          </a:p>
          <a:p>
            <a:pPr indent="357188" defTabSz="357188" eaLnBrk="0" hangingPunct="0">
              <a:lnSpc>
                <a:spcPct val="110000"/>
              </a:lnSpc>
              <a:buFont typeface="Wingdings" pitchFamily="2" charset="2"/>
              <a:buChar char="§"/>
            </a:pPr>
            <a:r>
              <a:rPr lang="th-TH" sz="3500" b="1" dirty="0">
                <a:effectLst/>
                <a:latin typeface="Angsana New" pitchFamily="18" charset="-34"/>
              </a:rPr>
              <a:t>ร่วมประเมินผล</a:t>
            </a:r>
          </a:p>
          <a:p>
            <a:pPr indent="357188" defTabSz="357188" eaLnBrk="0" hangingPunct="0">
              <a:lnSpc>
                <a:spcPct val="110000"/>
              </a:lnSpc>
              <a:buFont typeface="Wingdings" pitchFamily="2" charset="2"/>
              <a:buChar char="§"/>
            </a:pPr>
            <a:r>
              <a:rPr lang="th-TH" sz="3500" b="1" dirty="0">
                <a:effectLst/>
                <a:latin typeface="Angsana New" pitchFamily="18" charset="-34"/>
              </a:rPr>
              <a:t>ร่วมรับผลที่เกิดขึ้นในการดำเนินงานของกลุ่ม </a:t>
            </a:r>
          </a:p>
          <a:p>
            <a:pPr indent="357188" algn="thaiDist" defTabSz="357188" eaLnBrk="0" hangingPunct="0">
              <a:lnSpc>
                <a:spcPct val="110000"/>
              </a:lnSpc>
            </a:pPr>
            <a:r>
              <a:rPr lang="th-TH" sz="3500" b="1" dirty="0">
                <a:effectLst/>
                <a:latin typeface="Angsana New" pitchFamily="18" charset="-34"/>
              </a:rPr>
              <a:t>	ทั้งนี้	เพื่อแก้ปัญหาที่เกิดขึ้นหรือส่งเสริมศักยภาพ ของชุมชนเพื่อตอบสนองตอบความต้องการของชุมชนอันเป็นกลไกในการพัฒนา</a:t>
            </a:r>
            <a:r>
              <a:rPr lang="th-TH" sz="3500" b="1" dirty="0" smtClean="0">
                <a:effectLst/>
                <a:latin typeface="Angsana New" pitchFamily="18" charset="-34"/>
              </a:rPr>
              <a:t>ชุมชน                                                      </a:t>
            </a:r>
            <a:r>
              <a:rPr lang="th-TH" sz="3600" b="1" dirty="0" smtClean="0">
                <a:effectLst/>
                <a:latin typeface="Angsana New" pitchFamily="18" charset="-34"/>
              </a:rPr>
              <a:t>ภาสกร (</a:t>
            </a:r>
            <a:r>
              <a:rPr lang="en-US" sz="3600" b="1" dirty="0" smtClean="0">
                <a:effectLst/>
                <a:latin typeface="Angsana New" pitchFamily="18" charset="-34"/>
              </a:rPr>
              <a:t>2552)</a:t>
            </a:r>
            <a:endParaRPr lang="th-TH" sz="3600" b="1" dirty="0" smtClean="0">
              <a:effectLst/>
              <a:latin typeface="Angsana New" pitchFamily="18" charset="-34"/>
            </a:endParaRPr>
          </a:p>
          <a:p>
            <a:pPr indent="357188" algn="thaiDist" defTabSz="357188" eaLnBrk="0" hangingPunct="0">
              <a:lnSpc>
                <a:spcPct val="110000"/>
              </a:lnSpc>
              <a:buFont typeface="Wingdings" pitchFamily="2" charset="2"/>
              <a:buNone/>
            </a:pPr>
            <a:endParaRPr lang="th-TH" sz="3500" b="1" dirty="0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7775575" cy="719138"/>
          </a:xfrm>
        </p:spPr>
        <p:txBody>
          <a:bodyPr anchor="b" anchorCtr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EucrosiaUPC" pitchFamily="18" charset="-34"/>
              </a:rPr>
              <a:t>ระดับของการเข้ามามีส่วนร่วมของประชาชนในชุมชน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195513" y="765175"/>
            <a:ext cx="4897437" cy="504825"/>
          </a:xfrm>
          <a:prstGeom prst="rect">
            <a:avLst/>
          </a:prstGeom>
          <a:solidFill>
            <a:srgbClr val="CC66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000000"/>
                </a:solidFill>
                <a:effectLst/>
                <a:latin typeface="Angsana New" pitchFamily="18" charset="-34"/>
                <a:cs typeface="EucrosiaUPC" pitchFamily="18" charset="-34"/>
              </a:rPr>
              <a:t>1.</a:t>
            </a:r>
            <a:r>
              <a:rPr lang="th-TH" sz="4000" b="1">
                <a:solidFill>
                  <a:srgbClr val="000000"/>
                </a:solidFill>
                <a:effectLst/>
                <a:latin typeface="Angsana New" pitchFamily="18" charset="-34"/>
                <a:cs typeface="EucrosiaUPC" pitchFamily="18" charset="-34"/>
              </a:rPr>
              <a:t>การรับรู้ข่าวสารของสมาชิก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484438" y="1268413"/>
            <a:ext cx="4319587" cy="64928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th-TH" sz="4000" b="1">
                <a:solidFill>
                  <a:srgbClr val="000000"/>
                </a:solidFill>
                <a:effectLst/>
                <a:latin typeface="Angsana New" pitchFamily="18" charset="-34"/>
                <a:cs typeface="EucrosiaUPC" pitchFamily="18" charset="-34"/>
              </a:rPr>
              <a:t>2. การปรึกษาหารือร่วมกัน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484438" y="1844675"/>
            <a:ext cx="4319587" cy="57467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th-TH" sz="4000" b="1">
                <a:solidFill>
                  <a:srgbClr val="000000"/>
                </a:solidFill>
                <a:effectLst/>
                <a:latin typeface="Angsana New" pitchFamily="18" charset="-34"/>
                <a:cs typeface="EucrosiaUPC" pitchFamily="18" charset="-34"/>
              </a:rPr>
              <a:t>3.การประชุมรับฟังความเห็น</a:t>
            </a:r>
            <a:endParaRPr lang="th-TH" sz="3200">
              <a:solidFill>
                <a:srgbClr val="000000"/>
              </a:solidFill>
              <a:effectLst/>
              <a:latin typeface="Angsana New" pitchFamily="18" charset="-34"/>
              <a:cs typeface="EucrosiaUPC" pitchFamily="18" charset="-34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419475" y="3101975"/>
            <a:ext cx="2665413" cy="695325"/>
          </a:xfrm>
          <a:prstGeom prst="rect">
            <a:avLst/>
          </a:prstGeom>
          <a:solidFill>
            <a:srgbClr val="99FF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rgbClr val="000000"/>
                </a:solidFill>
                <a:effectLst/>
                <a:latin typeface="Angsana New" pitchFamily="18" charset="-34"/>
                <a:cs typeface="EucrosiaUPC" pitchFamily="18" charset="-34"/>
              </a:rPr>
              <a:t>5.</a:t>
            </a:r>
            <a:r>
              <a:rPr lang="th-TH" sz="4000" b="1" dirty="0">
                <a:solidFill>
                  <a:srgbClr val="000000"/>
                </a:solidFill>
                <a:effectLst/>
                <a:latin typeface="Angsana New" pitchFamily="18" charset="-34"/>
                <a:cs typeface="EucrosiaUPC" pitchFamily="18" charset="-34"/>
              </a:rPr>
              <a:t>การร่วมวางแผน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348038" y="3765550"/>
            <a:ext cx="2808287" cy="608013"/>
          </a:xfrm>
          <a:prstGeom prst="rect">
            <a:avLst/>
          </a:prstGeom>
          <a:solidFill>
            <a:srgbClr val="FFCC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rgbClr val="000000"/>
                </a:solidFill>
                <a:effectLst/>
                <a:latin typeface="Angsana New" pitchFamily="18" charset="-34"/>
                <a:cs typeface="EucrosiaUPC" pitchFamily="18" charset="-34"/>
              </a:rPr>
              <a:t>6</a:t>
            </a:r>
            <a:r>
              <a:rPr lang="th-TH" sz="4000" b="1" dirty="0">
                <a:solidFill>
                  <a:srgbClr val="000000"/>
                </a:solidFill>
                <a:effectLst/>
                <a:latin typeface="Angsana New" pitchFamily="18" charset="-34"/>
                <a:cs typeface="EucrosiaUPC" pitchFamily="18" charset="-34"/>
              </a:rPr>
              <a:t>. การร่วมตัดสินใจ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276600" y="4370388"/>
            <a:ext cx="3024188" cy="608012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000000"/>
                </a:solidFill>
                <a:effectLst/>
                <a:latin typeface="Angsana New" pitchFamily="18" charset="-34"/>
                <a:cs typeface="EucrosiaUPC" pitchFamily="18" charset="-34"/>
              </a:rPr>
              <a:t>7 </a:t>
            </a:r>
            <a:r>
              <a:rPr lang="th-TH" sz="4000" b="1">
                <a:solidFill>
                  <a:srgbClr val="000000"/>
                </a:solidFill>
                <a:effectLst/>
                <a:latin typeface="Angsana New" pitchFamily="18" charset="-34"/>
                <a:cs typeface="EucrosiaUPC" pitchFamily="18" charset="-34"/>
              </a:rPr>
              <a:t>. การทำงานร่วมกัน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484438" y="4972050"/>
            <a:ext cx="4751387" cy="608013"/>
          </a:xfrm>
          <a:prstGeom prst="rect">
            <a:avLst/>
          </a:prstGeom>
          <a:solidFill>
            <a:srgbClr val="FFCCFF"/>
          </a:solidFill>
          <a:ln w="12700">
            <a:solidFill>
              <a:srgbClr val="FFCC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000000"/>
                </a:solidFill>
                <a:effectLst/>
                <a:latin typeface="Angsana New" pitchFamily="18" charset="-34"/>
                <a:cs typeface="EucrosiaUPC" pitchFamily="18" charset="-34"/>
              </a:rPr>
              <a:t>8</a:t>
            </a:r>
            <a:r>
              <a:rPr lang="th-TH" sz="4000" b="1">
                <a:solidFill>
                  <a:srgbClr val="000000"/>
                </a:solidFill>
                <a:effectLst/>
                <a:latin typeface="Angsana New" pitchFamily="18" charset="-34"/>
                <a:cs typeface="EucrosiaUPC" pitchFamily="18" charset="-34"/>
              </a:rPr>
              <a:t>. การร่วมประเมินผลการดำเนิน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930525" y="5564188"/>
            <a:ext cx="381635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effectLst/>
                <a:latin typeface="Angsana New" pitchFamily="18" charset="-34"/>
                <a:cs typeface="EucrosiaUPC" pitchFamily="18" charset="-34"/>
              </a:rPr>
              <a:t>9. </a:t>
            </a:r>
            <a:r>
              <a:rPr lang="th-TH" sz="4000" b="1">
                <a:solidFill>
                  <a:srgbClr val="000000"/>
                </a:solidFill>
                <a:effectLst/>
                <a:latin typeface="Angsana New" pitchFamily="18" charset="-34"/>
                <a:cs typeface="EucrosiaUPC" pitchFamily="18" charset="-34"/>
              </a:rPr>
              <a:t>การร่วมรับผลที่เกิดขึ้น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2555875" y="2420938"/>
            <a:ext cx="4176713" cy="7016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effectLst/>
                <a:latin typeface="Angsana New" pitchFamily="18" charset="-34"/>
                <a:cs typeface="EucrosiaUPC" pitchFamily="18" charset="-34"/>
              </a:rPr>
              <a:t>4.</a:t>
            </a:r>
            <a:r>
              <a:rPr lang="th-TH" sz="4000" b="1">
                <a:solidFill>
                  <a:srgbClr val="000000"/>
                </a:solidFill>
                <a:effectLst/>
                <a:latin typeface="Angsana New" pitchFamily="18" charset="-34"/>
                <a:cs typeface="EucrosiaUPC" pitchFamily="18" charset="-34"/>
              </a:rPr>
              <a:t>ร่วมลงทุน (ร่วมทรัพย์)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7310475" y="5948397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b="1" dirty="0" smtClean="0">
                <a:effectLst/>
                <a:latin typeface="Angsana New" pitchFamily="18" charset="-34"/>
              </a:rPr>
              <a:t>ภาสกร (</a:t>
            </a:r>
            <a:r>
              <a:rPr lang="en-US" b="1" dirty="0" smtClean="0">
                <a:effectLst/>
                <a:latin typeface="Angsana New" pitchFamily="18" charset="-34"/>
              </a:rPr>
              <a:t>2552)</a:t>
            </a:r>
            <a:endParaRPr lang="th-TH" b="1" dirty="0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7212" y="274638"/>
            <a:ext cx="727238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/>
              <a:t>กระบวนการในการวิจัยชุมชน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4186" y="1600200"/>
            <a:ext cx="7345413" cy="4525963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th-TH" sz="4400" b="1" dirty="0" smtClean="0">
                <a:latin typeface="Angsana New" pitchFamily="18" charset="-34"/>
              </a:rPr>
              <a:t>ระยะก่อนการวิจัย</a:t>
            </a:r>
            <a:endParaRPr lang="en-US" sz="4400" b="1" dirty="0" smtClean="0">
              <a:latin typeface="Angsana New" pitchFamily="18" charset="-34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400" b="1" dirty="0" smtClean="0">
                <a:latin typeface="Angsana New" pitchFamily="18" charset="-34"/>
              </a:rPr>
              <a:t>		1. </a:t>
            </a:r>
            <a:r>
              <a:rPr lang="th-TH" sz="4400" b="1" dirty="0" smtClean="0">
                <a:latin typeface="Angsana New" pitchFamily="18" charset="-34"/>
              </a:rPr>
              <a:t>การคัดเลือกชุมชน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h-TH" sz="4400" b="1" dirty="0" smtClean="0">
                <a:latin typeface="Angsana New" pitchFamily="18" charset="-34"/>
              </a:rPr>
              <a:t>		</a:t>
            </a:r>
            <a:r>
              <a:rPr lang="en-US" sz="4400" b="1" dirty="0" smtClean="0">
                <a:latin typeface="Angsana New" pitchFamily="18" charset="-34"/>
              </a:rPr>
              <a:t>2. </a:t>
            </a:r>
            <a:r>
              <a:rPr lang="th-TH" sz="4400" b="1" dirty="0" smtClean="0">
                <a:latin typeface="Angsana New" pitchFamily="18" charset="-34"/>
              </a:rPr>
              <a:t>การศึกษาข้อมูลเบื้องต้นของชุมชน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h-TH" sz="4400" b="1" dirty="0" smtClean="0">
                <a:latin typeface="Angsana New" pitchFamily="18" charset="-34"/>
              </a:rPr>
              <a:t>         (ศึกษาข้อมูลมือ</a:t>
            </a:r>
            <a:r>
              <a:rPr lang="en-US" sz="4400" b="1" dirty="0" smtClean="0">
                <a:latin typeface="Angsana New" pitchFamily="18" charset="-34"/>
              </a:rPr>
              <a:t>2)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h-TH" sz="4400" b="1" dirty="0" smtClean="0">
                <a:latin typeface="Angsana New" pitchFamily="18" charset="-34"/>
              </a:rPr>
              <a:t>		</a:t>
            </a:r>
            <a:r>
              <a:rPr lang="en-US" sz="4400" b="1" dirty="0" smtClean="0">
                <a:latin typeface="Angsana New" pitchFamily="18" charset="-34"/>
              </a:rPr>
              <a:t>3. </a:t>
            </a:r>
            <a:r>
              <a:rPr lang="th-TH" sz="4400" b="1" dirty="0" smtClean="0">
                <a:latin typeface="Angsana New" pitchFamily="18" charset="-34"/>
              </a:rPr>
              <a:t>การเข้าชุมชนเพื่อสร้างสัมพันธภาพกับชุมชน (</a:t>
            </a:r>
            <a:r>
              <a:rPr lang="en-US" sz="4400" b="1" dirty="0" smtClean="0">
                <a:latin typeface="Angsana New" pitchFamily="18" charset="-34"/>
              </a:rPr>
              <a:t>Building-up rapport)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400" b="1" dirty="0" smtClean="0">
                <a:latin typeface="Angsana New" pitchFamily="18" charset="-34"/>
              </a:rPr>
              <a:t>         4.  Rapid assessment  </a:t>
            </a:r>
            <a:r>
              <a:rPr lang="th-TH" sz="4400" b="1" dirty="0" smtClean="0">
                <a:latin typeface="Angsana New" pitchFamily="18" charset="-34"/>
              </a:rPr>
              <a:t>ของบริบททั่วไป และบริบทเฉพาะเบื้องต้น</a:t>
            </a:r>
            <a:endParaRPr lang="en-US" sz="4400" b="1" dirty="0" smtClean="0">
              <a:latin typeface="Angsana New" pitchFamily="18" charset="-34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th-TH" sz="4400" b="1" dirty="0" smtClean="0">
                <a:latin typeface="Angsana New" pitchFamily="18" charset="-34"/>
              </a:rPr>
              <a:t>                                             </a:t>
            </a:r>
            <a:r>
              <a:rPr lang="th-TH" sz="3000" b="1" dirty="0" smtClean="0">
                <a:latin typeface="Angsana New" pitchFamily="18" charset="-34"/>
              </a:rPr>
              <a:t>ภาสกร (</a:t>
            </a:r>
            <a:r>
              <a:rPr lang="en-US" sz="3000" b="1" dirty="0" smtClean="0">
                <a:latin typeface="Angsana New" pitchFamily="18" charset="-34"/>
              </a:rPr>
              <a:t>2552)</a:t>
            </a:r>
            <a:endParaRPr lang="th-TH" sz="4400" b="1" dirty="0" smtClean="0">
              <a:latin typeface="Angsana New" pitchFamily="18" charset="-34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sz="4400" b="1" dirty="0" smtClean="0">
              <a:latin typeface="Angsana New" pitchFamily="18" charset="-34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th-TH" sz="4400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5100" y="271463"/>
            <a:ext cx="8978900" cy="646747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th-TH" sz="4000" b="1" dirty="0" smtClean="0">
                <a:latin typeface="Angsana New" pitchFamily="18" charset="-34"/>
              </a:rPr>
              <a:t>ระยะของการทำการวิจัย</a:t>
            </a:r>
            <a:endParaRPr lang="en-US" sz="4000" b="1" dirty="0" smtClean="0">
              <a:latin typeface="Angsana New" pitchFamily="18" charset="-34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  1. </a:t>
            </a:r>
            <a:r>
              <a:rPr lang="th-TH" sz="4000" b="1" dirty="0" smtClean="0">
                <a:latin typeface="Angsana New" pitchFamily="18" charset="-34"/>
              </a:rPr>
              <a:t>การศึกษาบริบทของชุมชน </a:t>
            </a:r>
            <a:r>
              <a:rPr lang="en-US" sz="4000" b="1" dirty="0" smtClean="0">
                <a:latin typeface="Angsana New" pitchFamily="18" charset="-34"/>
              </a:rPr>
              <a:t>Context Analysis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		1.1 </a:t>
            </a:r>
            <a:r>
              <a:rPr lang="th-TH" sz="4000" b="1" dirty="0" smtClean="0">
                <a:latin typeface="Angsana New" pitchFamily="18" charset="-34"/>
              </a:rPr>
              <a:t>การศึกษาบริบททั่วไป (</a:t>
            </a:r>
            <a:r>
              <a:rPr lang="en-US" sz="4000" b="1" dirty="0" smtClean="0">
                <a:latin typeface="Angsana New" pitchFamily="18" charset="-34"/>
              </a:rPr>
              <a:t>General context)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		1.2 </a:t>
            </a:r>
            <a:r>
              <a:rPr lang="th-TH" sz="4000" b="1" dirty="0" smtClean="0">
                <a:latin typeface="Angsana New" pitchFamily="18" charset="-34"/>
              </a:rPr>
              <a:t>การศึกษาบริบทเฉพาะ (</a:t>
            </a:r>
            <a:r>
              <a:rPr lang="en-US" sz="4000" b="1" dirty="0" smtClean="0">
                <a:latin typeface="Angsana New" pitchFamily="18" charset="-34"/>
              </a:rPr>
              <a:t>Specific context)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  2. </a:t>
            </a:r>
            <a:r>
              <a:rPr lang="th-TH" sz="4000" b="1" dirty="0" smtClean="0">
                <a:latin typeface="Angsana New" pitchFamily="18" charset="-34"/>
              </a:rPr>
              <a:t>การวิเคราะห์ปัญหา /ศักยภาพของชุมชน (</a:t>
            </a:r>
            <a:r>
              <a:rPr lang="en-US" sz="4000" b="1" dirty="0" smtClean="0">
                <a:latin typeface="Angsana New" pitchFamily="18" charset="-34"/>
              </a:rPr>
              <a:t>Identify Problem, Need and Potential of Community) (</a:t>
            </a:r>
            <a:r>
              <a:rPr lang="th-TH" sz="4000" b="1" dirty="0" smtClean="0">
                <a:latin typeface="Angsana New" pitchFamily="18" charset="-34"/>
              </a:rPr>
              <a:t>ได้ </a:t>
            </a:r>
            <a:r>
              <a:rPr lang="en-US" sz="4000" b="1" dirty="0" smtClean="0">
                <a:latin typeface="Angsana New" pitchFamily="18" charset="-34"/>
              </a:rPr>
              <a:t>Research question)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  3. </a:t>
            </a:r>
            <a:r>
              <a:rPr lang="th-TH" sz="4000" b="1" dirty="0" smtClean="0">
                <a:latin typeface="Angsana New" pitchFamily="18" charset="-34"/>
              </a:rPr>
              <a:t>หา </a:t>
            </a:r>
            <a:r>
              <a:rPr lang="en-US" sz="4000" b="1" dirty="0" smtClean="0">
                <a:latin typeface="Angsana New" pitchFamily="18" charset="-34"/>
              </a:rPr>
              <a:t>Core team	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  4. </a:t>
            </a:r>
            <a:r>
              <a:rPr lang="th-TH" sz="4000" b="1" dirty="0" smtClean="0">
                <a:latin typeface="Angsana New" pitchFamily="18" charset="-34"/>
              </a:rPr>
              <a:t>วางแผนในการดำเนินงานวิจัยแบบมีส่วนร่วม (</a:t>
            </a:r>
            <a:r>
              <a:rPr lang="en-US" sz="4000" b="1" dirty="0" smtClean="0">
                <a:latin typeface="Angsana New" pitchFamily="18" charset="-34"/>
              </a:rPr>
              <a:t>Participatory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      planning)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  5. </a:t>
            </a:r>
            <a:r>
              <a:rPr lang="th-TH" sz="4000" b="1" dirty="0" smtClean="0">
                <a:latin typeface="Angsana New" pitchFamily="18" charset="-34"/>
              </a:rPr>
              <a:t>การส่งเสริมความรู้  </a:t>
            </a:r>
            <a:r>
              <a:rPr lang="en-US" sz="4000" b="1" dirty="0" smtClean="0">
                <a:latin typeface="Angsana New" pitchFamily="18" charset="-34"/>
              </a:rPr>
              <a:t>(Training, Technology Transfer, </a:t>
            </a:r>
            <a:r>
              <a:rPr lang="th-TH" sz="4000" b="1" dirty="0" smtClean="0">
                <a:latin typeface="Angsana New" pitchFamily="18" charset="-34"/>
              </a:rPr>
              <a:t>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th-TH" sz="4000" b="1" dirty="0" smtClean="0">
                <a:latin typeface="Angsana New" pitchFamily="18" charset="-34"/>
              </a:rPr>
              <a:t>      การศึกษาดูงาน</a:t>
            </a:r>
            <a:r>
              <a:rPr lang="en-US" sz="4000" b="1" dirty="0" smtClean="0">
                <a:latin typeface="Angsana New" pitchFamily="18" charset="-34"/>
              </a:rPr>
              <a:t>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               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th-TH" sz="4000" b="1" dirty="0" smtClean="0">
                <a:latin typeface="Angsana New" pitchFamily="18" charset="-34"/>
              </a:rPr>
              <a:t>                                                      ภาสกร (</a:t>
            </a:r>
            <a:r>
              <a:rPr lang="en-US" sz="4000" b="1" dirty="0" smtClean="0">
                <a:latin typeface="Angsana New" pitchFamily="18" charset="-34"/>
              </a:rPr>
              <a:t>2552)</a:t>
            </a:r>
            <a:endParaRPr lang="th-TH" sz="4000" b="1" dirty="0" smtClean="0">
              <a:latin typeface="Angsana New" pitchFamily="18" charset="-34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sz="4000" b="1" dirty="0" smtClean="0">
              <a:latin typeface="Angsana New" pitchFamily="18" charset="-34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th-TH" sz="4000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latin typeface="KodchiangUPC" pitchFamily="18" charset="-34"/>
                <a:cs typeface="KodchiangUPC" pitchFamily="18" charset="-34"/>
              </a:rPr>
              <a:t>บทบาทสถาบันอุดมศึกษาในระยะที่ผ่านมา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1"/>
          <a:ext cx="8229600" cy="270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2357422" y="2643182"/>
            <a:ext cx="571504" cy="484188"/>
          </a:xfrm>
          <a:prstGeom prst="right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5786445" y="2500313"/>
            <a:ext cx="549267" cy="484187"/>
          </a:xfrm>
          <a:prstGeom prst="right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7" name="Horizontal Scroll 6"/>
          <p:cNvSpPr/>
          <p:nvPr/>
        </p:nvSpPr>
        <p:spPr bwMode="auto">
          <a:xfrm>
            <a:off x="2928926" y="3214686"/>
            <a:ext cx="1143000" cy="1143000"/>
          </a:xfrm>
          <a:prstGeom prst="horizontalScroll">
            <a:avLst/>
          </a:prstGeom>
          <a:solidFill>
            <a:srgbClr val="00B0F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bg1"/>
                </a:solidFill>
                <a:latin typeface="+mn-lt"/>
                <a:cs typeface="+mn-cs"/>
              </a:rPr>
              <a:t>ความรู้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bg1"/>
                </a:solidFill>
                <a:latin typeface="+mn-lt"/>
                <a:cs typeface="+mn-cs"/>
              </a:rPr>
              <a:t>นำเข้า</a:t>
            </a:r>
          </a:p>
        </p:txBody>
      </p:sp>
      <p:sp>
        <p:nvSpPr>
          <p:cNvPr id="8" name="Horizontal Scroll 7"/>
          <p:cNvSpPr/>
          <p:nvPr/>
        </p:nvSpPr>
        <p:spPr bwMode="auto">
          <a:xfrm>
            <a:off x="4000496" y="4000504"/>
            <a:ext cx="1143000" cy="1143000"/>
          </a:xfrm>
          <a:prstGeom prst="horizontalScroll">
            <a:avLst/>
          </a:prstGeom>
          <a:solidFill>
            <a:srgbClr val="0070C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bg1"/>
                </a:solidFill>
                <a:latin typeface="+mn-lt"/>
                <a:cs typeface="+mn-cs"/>
              </a:rPr>
              <a:t>ผู้สอน</a:t>
            </a:r>
          </a:p>
        </p:txBody>
      </p:sp>
      <p:sp>
        <p:nvSpPr>
          <p:cNvPr id="9" name="Explosion 2 8"/>
          <p:cNvSpPr/>
          <p:nvPr/>
        </p:nvSpPr>
        <p:spPr bwMode="auto">
          <a:xfrm>
            <a:off x="2571750" y="4521200"/>
            <a:ext cx="1214438" cy="1122378"/>
          </a:xfrm>
          <a:prstGeom prst="irregularSeal2">
            <a:avLst/>
          </a:prstGeom>
          <a:solidFill>
            <a:srgbClr val="FFC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FF0000"/>
                </a:solidFill>
                <a:latin typeface="KodchiangUPC" pitchFamily="18" charset="-34"/>
                <a:cs typeface="KodchiangUPC" pitchFamily="18" charset="-34"/>
              </a:rPr>
              <a:t>วิจัย</a:t>
            </a:r>
          </a:p>
        </p:txBody>
      </p:sp>
      <p:sp>
        <p:nvSpPr>
          <p:cNvPr id="10" name="Explosion 2 9"/>
          <p:cNvSpPr/>
          <p:nvPr/>
        </p:nvSpPr>
        <p:spPr bwMode="auto">
          <a:xfrm>
            <a:off x="4643438" y="4786322"/>
            <a:ext cx="2571768" cy="1071562"/>
          </a:xfrm>
          <a:prstGeom prst="irregularSeal2">
            <a:avLst/>
          </a:prstGeom>
          <a:solidFill>
            <a:srgbClr val="920A6E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+mn-lt"/>
                <a:cs typeface="+mn-cs"/>
              </a:rPr>
              <a:t>บริการสังคม</a:t>
            </a:r>
          </a:p>
        </p:txBody>
      </p:sp>
      <p:sp>
        <p:nvSpPr>
          <p:cNvPr id="13322" name="Up Arrow 10"/>
          <p:cNvSpPr>
            <a:spLocks noChangeArrowheads="1"/>
          </p:cNvSpPr>
          <p:nvPr/>
        </p:nvSpPr>
        <p:spPr bwMode="auto">
          <a:xfrm>
            <a:off x="4286250" y="3286125"/>
            <a:ext cx="484188" cy="763588"/>
          </a:xfrm>
          <a:prstGeom prst="upArrow">
            <a:avLst>
              <a:gd name="adj1" fmla="val 50000"/>
              <a:gd name="adj2" fmla="val 50013"/>
            </a:avLst>
          </a:prstGeom>
          <a:solidFill>
            <a:srgbClr val="7030A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3323" name="Flowchart: Multidocument 11"/>
          <p:cNvSpPr>
            <a:spLocks noChangeArrowheads="1"/>
          </p:cNvSpPr>
          <p:nvPr/>
        </p:nvSpPr>
        <p:spPr bwMode="auto">
          <a:xfrm>
            <a:off x="2571736" y="5857892"/>
            <a:ext cx="2286016" cy="758825"/>
          </a:xfrm>
          <a:prstGeom prst="flowChartMultidocument">
            <a:avLst/>
          </a:prstGeom>
          <a:solidFill>
            <a:srgbClr val="92D05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th-TH" sz="3200" b="1" dirty="0">
                <a:solidFill>
                  <a:srgbClr val="FF0000"/>
                </a:solidFill>
                <a:latin typeface="KodchiangUPC" pitchFamily="18" charset="-34"/>
                <a:cs typeface="KodchiangUPC" pitchFamily="18" charset="-34"/>
              </a:rPr>
              <a:t>ชุมชนท้องถิ่น</a:t>
            </a:r>
          </a:p>
        </p:txBody>
      </p:sp>
      <p:sp>
        <p:nvSpPr>
          <p:cNvPr id="13324" name="Down Arrow 12"/>
          <p:cNvSpPr>
            <a:spLocks noChangeArrowheads="1"/>
          </p:cNvSpPr>
          <p:nvPr/>
        </p:nvSpPr>
        <p:spPr bwMode="auto">
          <a:xfrm>
            <a:off x="4000500" y="5072063"/>
            <a:ext cx="484188" cy="69215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7030A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4" name="Explosion 2 13"/>
          <p:cNvSpPr/>
          <p:nvPr/>
        </p:nvSpPr>
        <p:spPr bwMode="auto">
          <a:xfrm>
            <a:off x="5081588" y="5572140"/>
            <a:ext cx="4062412" cy="1071563"/>
          </a:xfrm>
          <a:prstGeom prst="irregularSeal2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FF0000"/>
                </a:solidFill>
                <a:latin typeface="+mn-lt"/>
                <a:cs typeface="+mn-cs"/>
              </a:rPr>
              <a:t>ทะนุบำรุงศิลปวัฒนธรรม</a:t>
            </a:r>
          </a:p>
        </p:txBody>
      </p:sp>
      <p:sp>
        <p:nvSpPr>
          <p:cNvPr id="13326" name="Cloud Callout 14"/>
          <p:cNvSpPr>
            <a:spLocks noChangeArrowheads="1"/>
          </p:cNvSpPr>
          <p:nvPr/>
        </p:nvSpPr>
        <p:spPr bwMode="auto">
          <a:xfrm>
            <a:off x="428625" y="4449763"/>
            <a:ext cx="1714500" cy="1622443"/>
          </a:xfrm>
          <a:prstGeom prst="cloudCallout">
            <a:avLst>
              <a:gd name="adj1" fmla="val 74884"/>
              <a:gd name="adj2" fmla="val 4926"/>
            </a:avLst>
          </a:prstGeom>
          <a:solidFill>
            <a:srgbClr val="7030A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sz="3600" b="1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?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ความรู้ที่ได้</a:t>
            </a:r>
          </a:p>
          <a:p>
            <a:r>
              <a:rPr lang="th-TH" b="1" dirty="0">
                <a:solidFill>
                  <a:schemeClr val="bg1"/>
                </a:solidFill>
                <a:latin typeface="KodchiangUPC" pitchFamily="18" charset="-34"/>
                <a:cs typeface="KodchiangUPC" pitchFamily="18" charset="-34"/>
              </a:rPr>
              <a:t>จากการวิจัย</a:t>
            </a:r>
            <a:endParaRPr lang="th-TH" sz="4000" b="1" dirty="0">
              <a:solidFill>
                <a:schemeClr val="bg1"/>
              </a:solidFill>
              <a:latin typeface="KodchiangUPC" pitchFamily="18" charset="-34"/>
              <a:cs typeface="KodchiangUPC" pitchFamily="18" charset="-34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229600" cy="5040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dirty="0" smtClean="0">
                <a:latin typeface="Angsana New" pitchFamily="18" charset="-34"/>
                <a:cs typeface="LilyUPC" pitchFamily="34" charset="-34"/>
              </a:rPr>
              <a:t>6. </a:t>
            </a:r>
            <a:r>
              <a:rPr lang="th-TH" sz="4400" b="1" dirty="0" smtClean="0">
                <a:latin typeface="Angsana New" pitchFamily="18" charset="-34"/>
              </a:rPr>
              <a:t>ปฏิบัติตามแผน (</a:t>
            </a:r>
            <a:r>
              <a:rPr lang="en-US" sz="4400" b="1" dirty="0" smtClean="0">
                <a:latin typeface="Angsana New" pitchFamily="18" charset="-34"/>
                <a:cs typeface="LilyUPC" pitchFamily="34" charset="-34"/>
              </a:rPr>
              <a:t>Implementation)  </a:t>
            </a:r>
            <a:r>
              <a:rPr lang="th-TH" sz="4400" b="1" dirty="0" smtClean="0">
                <a:latin typeface="Angsana New" pitchFamily="18" charset="-34"/>
              </a:rPr>
              <a:t>ในลักษณะของ </a:t>
            </a:r>
            <a:r>
              <a:rPr lang="en-US" sz="4400" b="1" dirty="0" smtClean="0">
                <a:latin typeface="Angsana New" pitchFamily="18" charset="-34"/>
                <a:cs typeface="LilyUPC" pitchFamily="34" charset="-34"/>
              </a:rPr>
              <a:t>Action Learning </a:t>
            </a:r>
          </a:p>
          <a:p>
            <a:pPr eaLnBrk="1" hangingPunct="1">
              <a:buFontTx/>
              <a:buNone/>
            </a:pPr>
            <a:r>
              <a:rPr lang="en-US" sz="4400" b="1" dirty="0" smtClean="0">
                <a:latin typeface="Angsana New" pitchFamily="18" charset="-34"/>
                <a:cs typeface="LilyUPC" pitchFamily="34" charset="-34"/>
              </a:rPr>
              <a:t>7. </a:t>
            </a:r>
            <a:r>
              <a:rPr lang="th-TH" sz="4400" b="1" dirty="0" smtClean="0">
                <a:latin typeface="Angsana New" pitchFamily="18" charset="-34"/>
              </a:rPr>
              <a:t>การติดตามและประเมินผลแบบมีส่วนร่วม (</a:t>
            </a:r>
            <a:r>
              <a:rPr lang="en-US" sz="4400" b="1" dirty="0" smtClean="0">
                <a:latin typeface="Angsana New" pitchFamily="18" charset="-34"/>
                <a:cs typeface="LilyUPC" pitchFamily="34" charset="-34"/>
              </a:rPr>
              <a:t>Participatory monitoring and evaluation)</a:t>
            </a:r>
          </a:p>
          <a:p>
            <a:pPr eaLnBrk="1" hangingPunct="1">
              <a:buFontTx/>
              <a:buNone/>
            </a:pPr>
            <a:r>
              <a:rPr lang="en-US" sz="4400" b="1" dirty="0" smtClean="0">
                <a:latin typeface="Angsana New" pitchFamily="18" charset="-34"/>
                <a:cs typeface="LilyUPC" pitchFamily="34" charset="-34"/>
              </a:rPr>
              <a:t>8. </a:t>
            </a:r>
            <a:r>
              <a:rPr lang="th-TH" sz="4400" b="1" dirty="0" smtClean="0">
                <a:latin typeface="Angsana New" pitchFamily="18" charset="-34"/>
              </a:rPr>
              <a:t>การสรุปบทเรียนจาการดำเนินงาน (</a:t>
            </a:r>
            <a:r>
              <a:rPr lang="en-US" sz="4400" b="1" dirty="0" smtClean="0">
                <a:latin typeface="Angsana New" pitchFamily="18" charset="-34"/>
                <a:cs typeface="LilyUPC" pitchFamily="34" charset="-34"/>
              </a:rPr>
              <a:t>Lesson Learn) </a:t>
            </a:r>
          </a:p>
          <a:p>
            <a:pPr eaLnBrk="1" hangingPunct="1">
              <a:buFontTx/>
              <a:buNone/>
            </a:pPr>
            <a:r>
              <a:rPr lang="en-US" sz="4400" b="1" dirty="0" smtClean="0">
                <a:latin typeface="Angsana New" pitchFamily="18" charset="-34"/>
                <a:cs typeface="LilyUPC" pitchFamily="34" charset="-34"/>
              </a:rPr>
              <a:t>9. </a:t>
            </a:r>
            <a:r>
              <a:rPr lang="th-TH" sz="4400" b="1" dirty="0" smtClean="0">
                <a:latin typeface="Angsana New" pitchFamily="18" charset="-34"/>
              </a:rPr>
              <a:t>ขยายผลสู่ชุมชนข้างเคียง (</a:t>
            </a:r>
            <a:r>
              <a:rPr lang="en-US" sz="4400" b="1" dirty="0" smtClean="0">
                <a:latin typeface="Angsana New" pitchFamily="18" charset="-34"/>
                <a:cs typeface="LilyUPC" pitchFamily="34" charset="-34"/>
              </a:rPr>
              <a:t>Scaling up)</a:t>
            </a:r>
            <a:endParaRPr lang="th-TH" sz="4400" b="1" dirty="0" smtClean="0">
              <a:latin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346988" y="6094449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b="1" dirty="0" smtClean="0">
                <a:effectLst/>
                <a:latin typeface="Angsana New" pitchFamily="18" charset="-34"/>
              </a:rPr>
              <a:t>ภาสกร (</a:t>
            </a:r>
            <a:r>
              <a:rPr lang="en-US" b="1" dirty="0" smtClean="0">
                <a:effectLst/>
                <a:latin typeface="Angsana New" pitchFamily="18" charset="-34"/>
              </a:rPr>
              <a:t>2552)</a:t>
            </a:r>
            <a:endParaRPr lang="th-TH" b="1" dirty="0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4648" y="674688"/>
            <a:ext cx="745495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Research Methodology</a:t>
            </a:r>
            <a:endParaRPr lang="th-TH" b="1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359025"/>
            <a:ext cx="8229600" cy="1574800"/>
          </a:xfrm>
        </p:spPr>
        <p:txBody>
          <a:bodyPr/>
          <a:lstStyle/>
          <a:p>
            <a:pPr eaLnBrk="1" hangingPunct="1"/>
            <a:r>
              <a:rPr lang="en-US" b="1" smtClean="0">
                <a:cs typeface="LilyUPC" pitchFamily="34" charset="-34"/>
              </a:rPr>
              <a:t>Participatory Action Research</a:t>
            </a:r>
          </a:p>
          <a:p>
            <a:pPr eaLnBrk="1" hangingPunct="1">
              <a:buFontTx/>
              <a:buNone/>
            </a:pPr>
            <a:r>
              <a:rPr lang="en-US" b="1" smtClean="0">
                <a:cs typeface="LilyUPC" pitchFamily="34" charset="-34"/>
              </a:rPr>
              <a:t>		 Qualitative + Quantitative </a:t>
            </a:r>
            <a:endParaRPr lang="th-TH" b="1" smtClean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054884" y="5765832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b="1" dirty="0" smtClean="0">
                <a:effectLst/>
                <a:latin typeface="Angsana New" pitchFamily="18" charset="-34"/>
              </a:rPr>
              <a:t>ภาสกร (</a:t>
            </a:r>
            <a:r>
              <a:rPr lang="en-US" b="1" dirty="0" smtClean="0">
                <a:effectLst/>
                <a:latin typeface="Angsana New" pitchFamily="18" charset="-34"/>
              </a:rPr>
              <a:t>2552)</a:t>
            </a:r>
            <a:endParaRPr lang="th-TH" b="1" dirty="0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3348038" y="333375"/>
            <a:ext cx="28797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effectLst/>
              </a:rPr>
              <a:t>Community Selection</a:t>
            </a:r>
            <a:endParaRPr lang="th-TH" sz="1800" b="1">
              <a:effectLst/>
            </a:endParaRPr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3779838" y="1443038"/>
            <a:ext cx="2305050" cy="473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effectLst/>
              </a:rPr>
              <a:t>Context analysis</a:t>
            </a:r>
            <a:endParaRPr lang="th-TH" sz="1800" b="1">
              <a:effectLst/>
            </a:endParaRPr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2700338" y="2651125"/>
            <a:ext cx="3457575" cy="777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effectLst/>
              </a:rPr>
              <a:t>Identify Problem, Need and </a:t>
            </a:r>
          </a:p>
          <a:p>
            <a:pPr algn="ctr"/>
            <a:r>
              <a:rPr lang="en-US" sz="1800" b="1">
                <a:effectLst/>
              </a:rPr>
              <a:t>Potential of Community</a:t>
            </a:r>
            <a:endParaRPr lang="th-TH" sz="1800" b="1">
              <a:effectLst/>
            </a:endParaRPr>
          </a:p>
        </p:txBody>
      </p:sp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3724275" y="4521200"/>
            <a:ext cx="1728788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effectLst/>
              </a:rPr>
              <a:t>Planning</a:t>
            </a:r>
            <a:endParaRPr lang="th-TH" sz="1800" b="1">
              <a:effectLst/>
            </a:endParaRPr>
          </a:p>
        </p:txBody>
      </p:sp>
      <p:sp>
        <p:nvSpPr>
          <p:cNvPr id="53254" name="Rectangle 8"/>
          <p:cNvSpPr>
            <a:spLocks noChangeArrowheads="1"/>
          </p:cNvSpPr>
          <p:nvPr/>
        </p:nvSpPr>
        <p:spPr bwMode="auto">
          <a:xfrm>
            <a:off x="5989638" y="5626100"/>
            <a:ext cx="20161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effectLst/>
              </a:rPr>
              <a:t>Implementation</a:t>
            </a:r>
            <a:endParaRPr lang="th-TH" sz="1800" b="1">
              <a:effectLst/>
            </a:endParaRPr>
          </a:p>
        </p:txBody>
      </p:sp>
      <p:sp>
        <p:nvSpPr>
          <p:cNvPr id="53255" name="Rectangle 9"/>
          <p:cNvSpPr>
            <a:spLocks noChangeArrowheads="1"/>
          </p:cNvSpPr>
          <p:nvPr/>
        </p:nvSpPr>
        <p:spPr bwMode="auto">
          <a:xfrm>
            <a:off x="2041525" y="5659438"/>
            <a:ext cx="15113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effectLst/>
              </a:rPr>
              <a:t>Evaluation</a:t>
            </a:r>
            <a:endParaRPr lang="th-TH" sz="1800" b="1">
              <a:effectLst/>
            </a:endParaRPr>
          </a:p>
        </p:txBody>
      </p:sp>
      <p:sp>
        <p:nvSpPr>
          <p:cNvPr id="53256" name="Line 10"/>
          <p:cNvSpPr>
            <a:spLocks noChangeShapeType="1"/>
          </p:cNvSpPr>
          <p:nvPr/>
        </p:nvSpPr>
        <p:spPr bwMode="auto">
          <a:xfrm>
            <a:off x="4787900" y="765175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3257" name="Line 11"/>
          <p:cNvSpPr>
            <a:spLocks noChangeShapeType="1"/>
          </p:cNvSpPr>
          <p:nvPr/>
        </p:nvSpPr>
        <p:spPr bwMode="auto">
          <a:xfrm>
            <a:off x="4787900" y="1916113"/>
            <a:ext cx="0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3259" name="Line 13"/>
          <p:cNvSpPr>
            <a:spLocks noChangeShapeType="1"/>
          </p:cNvSpPr>
          <p:nvPr/>
        </p:nvSpPr>
        <p:spPr bwMode="auto">
          <a:xfrm>
            <a:off x="5364163" y="5113338"/>
            <a:ext cx="936625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3260" name="Line 14"/>
          <p:cNvSpPr>
            <a:spLocks noChangeShapeType="1"/>
          </p:cNvSpPr>
          <p:nvPr/>
        </p:nvSpPr>
        <p:spPr bwMode="auto">
          <a:xfrm>
            <a:off x="3563938" y="5948363"/>
            <a:ext cx="23764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3261" name="Line 15"/>
          <p:cNvSpPr>
            <a:spLocks noChangeShapeType="1"/>
          </p:cNvSpPr>
          <p:nvPr/>
        </p:nvSpPr>
        <p:spPr bwMode="auto">
          <a:xfrm flipV="1">
            <a:off x="3132138" y="5121275"/>
            <a:ext cx="863600" cy="5318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6186488" y="4491038"/>
            <a:ext cx="1512887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effectLst/>
                <a:ea typeface="Arial Unicode MS" pitchFamily="34" charset="-128"/>
                <a:cs typeface="Arial Unicode MS" pitchFamily="34" charset="-128"/>
              </a:rPr>
              <a:t>Increase Knowledge</a:t>
            </a:r>
            <a:endParaRPr lang="th-TH" sz="1800" b="1">
              <a:effectLst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63" name="Line 18"/>
          <p:cNvSpPr>
            <a:spLocks noChangeShapeType="1"/>
          </p:cNvSpPr>
          <p:nvPr/>
        </p:nvSpPr>
        <p:spPr bwMode="auto">
          <a:xfrm flipH="1">
            <a:off x="5451475" y="4781550"/>
            <a:ext cx="6492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3264" name="Line 19"/>
          <p:cNvSpPr>
            <a:spLocks noChangeShapeType="1"/>
          </p:cNvSpPr>
          <p:nvPr/>
        </p:nvSpPr>
        <p:spPr bwMode="auto">
          <a:xfrm>
            <a:off x="7019925" y="5141913"/>
            <a:ext cx="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6911975" y="2600325"/>
            <a:ext cx="15843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effectLst/>
              </a:rPr>
              <a:t>Research Question</a:t>
            </a:r>
            <a:endParaRPr lang="th-TH" sz="2000" b="1">
              <a:effectLst/>
            </a:endParaRPr>
          </a:p>
        </p:txBody>
      </p:sp>
      <p:sp>
        <p:nvSpPr>
          <p:cNvPr id="53265" name="Text Box 18"/>
          <p:cNvSpPr txBox="1">
            <a:spLocks noChangeArrowheads="1"/>
          </p:cNvSpPr>
          <p:nvPr/>
        </p:nvSpPr>
        <p:spPr bwMode="auto">
          <a:xfrm>
            <a:off x="685800" y="1211263"/>
            <a:ext cx="2168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effectLst/>
              </a:rPr>
              <a:t>Community studies</a:t>
            </a:r>
            <a:endParaRPr lang="th-TH" sz="2000" b="1">
              <a:effectLst/>
            </a:endParaRPr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>
            <a:off x="2843213" y="1592263"/>
            <a:ext cx="9731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3267" name="Text Box 25"/>
          <p:cNvSpPr txBox="1">
            <a:spLocks noChangeArrowheads="1"/>
          </p:cNvSpPr>
          <p:nvPr/>
        </p:nvSpPr>
        <p:spPr bwMode="auto">
          <a:xfrm>
            <a:off x="3563938" y="5272088"/>
            <a:ext cx="2195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effectLst/>
              </a:rPr>
              <a:t>Participation</a:t>
            </a:r>
            <a:endParaRPr lang="th-TH" sz="2000" b="1">
              <a:effectLst/>
            </a:endParaRPr>
          </a:p>
        </p:txBody>
      </p:sp>
      <p:sp>
        <p:nvSpPr>
          <p:cNvPr id="53268" name="Text Box 26"/>
          <p:cNvSpPr txBox="1">
            <a:spLocks noChangeArrowheads="1"/>
          </p:cNvSpPr>
          <p:nvPr/>
        </p:nvSpPr>
        <p:spPr bwMode="auto">
          <a:xfrm>
            <a:off x="714375" y="4133850"/>
            <a:ext cx="2195513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effectLst/>
              </a:rPr>
              <a:t>Research design and action</a:t>
            </a:r>
            <a:endParaRPr lang="th-TH" sz="2000" b="1">
              <a:effectLst/>
            </a:endParaRPr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>
            <a:off x="6207125" y="3033713"/>
            <a:ext cx="755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6659563" y="549275"/>
            <a:ext cx="162083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/>
              </a:rPr>
              <a:t>Building-up rapport </a:t>
            </a:r>
            <a:endParaRPr lang="th-TH" sz="2000" b="1">
              <a:effectLst/>
            </a:endParaRPr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 flipH="1">
            <a:off x="4779963" y="1052513"/>
            <a:ext cx="1873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3272" name="Text Box 32"/>
          <p:cNvSpPr txBox="1">
            <a:spLocks noChangeArrowheads="1"/>
          </p:cNvSpPr>
          <p:nvPr/>
        </p:nvSpPr>
        <p:spPr bwMode="auto">
          <a:xfrm>
            <a:off x="971550" y="2092325"/>
            <a:ext cx="16160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/>
              </a:rPr>
              <a:t>Core team searching</a:t>
            </a:r>
            <a:endParaRPr lang="th-TH" sz="2000" b="1">
              <a:effectLst/>
            </a:endParaRPr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>
            <a:off x="2570163" y="2349500"/>
            <a:ext cx="21955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3274" name="Text Box 34"/>
          <p:cNvSpPr txBox="1">
            <a:spLocks noChangeArrowheads="1"/>
          </p:cNvSpPr>
          <p:nvPr/>
        </p:nvSpPr>
        <p:spPr bwMode="auto">
          <a:xfrm>
            <a:off x="857250" y="228600"/>
            <a:ext cx="15859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/>
              </a:rPr>
              <a:t>PRA, RRA</a:t>
            </a:r>
            <a:endParaRPr lang="th-TH" sz="2000" b="1">
              <a:effectLst/>
            </a:endParaRPr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>
            <a:off x="1584325" y="669925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3285" name="Rectangle 37"/>
          <p:cNvSpPr>
            <a:spLocks noChangeArrowheads="1"/>
          </p:cNvSpPr>
          <p:nvPr/>
        </p:nvSpPr>
        <p:spPr bwMode="auto">
          <a:xfrm>
            <a:off x="215900" y="3965575"/>
            <a:ext cx="8426450" cy="23082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53287" name="Rectangle 39"/>
          <p:cNvSpPr>
            <a:spLocks noChangeArrowheads="1"/>
          </p:cNvSpPr>
          <p:nvPr/>
        </p:nvSpPr>
        <p:spPr bwMode="auto">
          <a:xfrm>
            <a:off x="244475" y="57150"/>
            <a:ext cx="8426450" cy="36083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53288" name="Line 40"/>
          <p:cNvSpPr>
            <a:spLocks noChangeShapeType="1"/>
          </p:cNvSpPr>
          <p:nvPr/>
        </p:nvSpPr>
        <p:spPr bwMode="auto">
          <a:xfrm>
            <a:off x="4824413" y="3465513"/>
            <a:ext cx="0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3290" name="Line 42"/>
          <p:cNvSpPr>
            <a:spLocks noChangeShapeType="1"/>
          </p:cNvSpPr>
          <p:nvPr/>
        </p:nvSpPr>
        <p:spPr bwMode="auto">
          <a:xfrm>
            <a:off x="2916238" y="4257675"/>
            <a:ext cx="18716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3280" name="Text Box 43"/>
          <p:cNvSpPr txBox="1">
            <a:spLocks noChangeArrowheads="1"/>
          </p:cNvSpPr>
          <p:nvPr/>
        </p:nvSpPr>
        <p:spPr bwMode="auto">
          <a:xfrm>
            <a:off x="5903913" y="6453188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b="1">
                <a:effectLst/>
                <a:latin typeface="Angsana New" pitchFamily="18" charset="-34"/>
              </a:rPr>
              <a:t>ภาสกร (</a:t>
            </a:r>
            <a:r>
              <a:rPr lang="en-US" b="1">
                <a:effectLst/>
                <a:latin typeface="Angsana New" pitchFamily="18" charset="-34"/>
              </a:rPr>
              <a:t>2553)</a:t>
            </a:r>
            <a:endParaRPr lang="th-TH" b="1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7596782" y="6057936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b="1" dirty="0" smtClean="0">
                <a:effectLst/>
                <a:latin typeface="Angsana New" pitchFamily="18" charset="-34"/>
              </a:rPr>
              <a:t>ภาสกร (</a:t>
            </a:r>
            <a:r>
              <a:rPr lang="en-US" b="1" dirty="0" smtClean="0">
                <a:effectLst/>
                <a:latin typeface="Angsana New" pitchFamily="18" charset="-34"/>
              </a:rPr>
              <a:t>2552)</a:t>
            </a:r>
            <a:endParaRPr lang="th-TH" b="1" dirty="0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11188" y="260350"/>
            <a:ext cx="7921625" cy="11509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th-TH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การมีส่วนร่วม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611188" y="3575050"/>
            <a:ext cx="7921625" cy="11509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th-TH" sz="6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การให้ความร่วมมือ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11188" y="1484313"/>
            <a:ext cx="7921625" cy="1801812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FontTx/>
              <a:buChar char="•"/>
            </a:pPr>
            <a:r>
              <a:rPr lang="th-TH" sz="2800" b="1">
                <a:latin typeface="Arial" pitchFamily="34" charset="0"/>
              </a:rPr>
              <a:t>ใครคิด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th-TH" sz="2800" b="1">
                <a:latin typeface="Arial" pitchFamily="34" charset="0"/>
              </a:rPr>
              <a:t>ใครตัดสินใจ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th-TH" sz="2800" b="1">
                <a:latin typeface="Arial" pitchFamily="34" charset="0"/>
              </a:rPr>
              <a:t>ใครทำ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11188" y="4797425"/>
            <a:ext cx="7921625" cy="18018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FontTx/>
              <a:buChar char="•"/>
            </a:pPr>
            <a:r>
              <a:rPr lang="th-TH" sz="2800" b="1">
                <a:latin typeface="Arial" pitchFamily="34" charset="0"/>
              </a:rPr>
              <a:t>แค่ไหน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th-TH" sz="2800" b="1">
                <a:latin typeface="Arial" pitchFamily="34" charset="0"/>
              </a:rPr>
              <a:t>ระดับใด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th-TH" sz="2800" b="1">
                <a:latin typeface="Arial" pitchFamily="34" charset="0"/>
              </a:rPr>
              <a:t>อย่างไร</a:t>
            </a:r>
          </a:p>
        </p:txBody>
      </p:sp>
      <p:pic>
        <p:nvPicPr>
          <p:cNvPr id="74758" name="Picture 6" descr="CMENO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5838" y="4868863"/>
            <a:ext cx="2106612" cy="1565275"/>
          </a:xfrm>
          <a:prstGeom prst="rect">
            <a:avLst/>
          </a:prstGeom>
          <a:noFill/>
        </p:spPr>
      </p:pic>
      <p:pic>
        <p:nvPicPr>
          <p:cNvPr id="74759" name="Picture 7" descr="oncc-5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497013"/>
            <a:ext cx="2590800" cy="181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74755" grpId="0" animBg="1"/>
      <p:bldP spid="74756" grpId="0" animBg="1"/>
      <p:bldP spid="7475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5084763"/>
            <a:ext cx="2843213" cy="17732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3187" name="AutoShape 3"/>
          <p:cNvSpPr>
            <a:spLocks noChangeArrowheads="1"/>
          </p:cNvSpPr>
          <p:nvPr/>
        </p:nvSpPr>
        <p:spPr bwMode="auto">
          <a:xfrm rot="10800000">
            <a:off x="2268538" y="1054100"/>
            <a:ext cx="4103687" cy="55435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59113" y="1125538"/>
            <a:ext cx="2446337" cy="5343525"/>
            <a:chOff x="1927" y="709"/>
            <a:chExt cx="1541" cy="3366"/>
          </a:xfrm>
        </p:grpSpPr>
        <p:sp>
          <p:nvSpPr>
            <p:cNvPr id="93189" name="Text Box 5"/>
            <p:cNvSpPr txBox="1">
              <a:spLocks noChangeArrowheads="1"/>
            </p:cNvSpPr>
            <p:nvPr/>
          </p:nvSpPr>
          <p:spPr bwMode="auto">
            <a:xfrm>
              <a:off x="1972" y="709"/>
              <a:ext cx="1451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000000"/>
                  </a:solidFill>
                  <a:latin typeface="Angsana New" pitchFamily="18" charset="-34"/>
                </a:rPr>
                <a:t>KNOWLEDGE</a:t>
              </a:r>
            </a:p>
            <a:p>
              <a:pPr algn="ctr">
                <a:spcBef>
                  <a:spcPct val="50000"/>
                </a:spcBef>
              </a:pPr>
              <a:r>
                <a:rPr lang="th-TH" sz="3200" b="1">
                  <a:solidFill>
                    <a:srgbClr val="000000"/>
                  </a:solidFill>
                  <a:latin typeface="Angsana New" pitchFamily="18" charset="-34"/>
                </a:rPr>
                <a:t>ความรู้</a:t>
              </a:r>
            </a:p>
          </p:txBody>
        </p:sp>
        <p:sp>
          <p:nvSpPr>
            <p:cNvPr id="93190" name="Text Box 6"/>
            <p:cNvSpPr txBox="1">
              <a:spLocks noChangeArrowheads="1"/>
            </p:cNvSpPr>
            <p:nvPr/>
          </p:nvSpPr>
          <p:spPr bwMode="auto">
            <a:xfrm>
              <a:off x="1927" y="1969"/>
              <a:ext cx="1541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000000"/>
                  </a:solidFill>
                  <a:latin typeface="Angsana New" pitchFamily="18" charset="-34"/>
                </a:rPr>
                <a:t>INFORMATION</a:t>
              </a:r>
            </a:p>
            <a:p>
              <a:pPr algn="ctr">
                <a:spcBef>
                  <a:spcPct val="50000"/>
                </a:spcBef>
              </a:pPr>
              <a:r>
                <a:rPr lang="th-TH" sz="3200" b="1">
                  <a:solidFill>
                    <a:srgbClr val="000000"/>
                  </a:solidFill>
                  <a:latin typeface="Angsana New" pitchFamily="18" charset="-34"/>
                </a:rPr>
                <a:t>ข่าวสาร สารสนเทศ</a:t>
              </a:r>
            </a:p>
          </p:txBody>
        </p:sp>
        <p:sp>
          <p:nvSpPr>
            <p:cNvPr id="93191" name="Text Box 7"/>
            <p:cNvSpPr txBox="1">
              <a:spLocks noChangeArrowheads="1"/>
            </p:cNvSpPr>
            <p:nvPr/>
          </p:nvSpPr>
          <p:spPr bwMode="auto">
            <a:xfrm>
              <a:off x="1927" y="3249"/>
              <a:ext cx="1451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000000"/>
                  </a:solidFill>
                  <a:latin typeface="Angsana New" pitchFamily="18" charset="-34"/>
                </a:rPr>
                <a:t>DATA</a:t>
              </a:r>
            </a:p>
            <a:p>
              <a:pPr algn="ctr">
                <a:spcBef>
                  <a:spcPct val="50000"/>
                </a:spcBef>
              </a:pPr>
              <a:r>
                <a:rPr lang="th-TH" sz="3200" b="1">
                  <a:solidFill>
                    <a:srgbClr val="000000"/>
                  </a:solidFill>
                  <a:latin typeface="Angsana New" pitchFamily="18" charset="-34"/>
                </a:rPr>
                <a:t>ข้อมูล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948488" y="836613"/>
            <a:ext cx="1547812" cy="5472112"/>
            <a:chOff x="4377" y="527"/>
            <a:chExt cx="975" cy="3447"/>
          </a:xfrm>
        </p:grpSpPr>
        <p:sp>
          <p:nvSpPr>
            <p:cNvPr id="93193" name="AutoShape 9"/>
            <p:cNvSpPr>
              <a:spLocks noChangeArrowheads="1"/>
            </p:cNvSpPr>
            <p:nvPr/>
          </p:nvSpPr>
          <p:spPr bwMode="auto">
            <a:xfrm rot="16200000">
              <a:off x="4717" y="3340"/>
              <a:ext cx="317" cy="95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3194" name="AutoShape 10"/>
            <p:cNvSpPr>
              <a:spLocks noChangeArrowheads="1"/>
            </p:cNvSpPr>
            <p:nvPr/>
          </p:nvSpPr>
          <p:spPr bwMode="auto">
            <a:xfrm rot="16200000">
              <a:off x="4513" y="2160"/>
              <a:ext cx="680" cy="95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3195" name="AutoShape 11"/>
            <p:cNvSpPr>
              <a:spLocks noChangeArrowheads="1"/>
            </p:cNvSpPr>
            <p:nvPr/>
          </p:nvSpPr>
          <p:spPr bwMode="auto">
            <a:xfrm rot="16200000">
              <a:off x="4309" y="595"/>
              <a:ext cx="1088" cy="95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50825" y="4581525"/>
            <a:ext cx="8713788" cy="647700"/>
            <a:chOff x="158" y="2886"/>
            <a:chExt cx="5489" cy="408"/>
          </a:xfrm>
        </p:grpSpPr>
        <p:sp>
          <p:nvSpPr>
            <p:cNvPr id="93197" name="Line 13"/>
            <p:cNvSpPr>
              <a:spLocks noChangeShapeType="1"/>
            </p:cNvSpPr>
            <p:nvPr/>
          </p:nvSpPr>
          <p:spPr bwMode="auto">
            <a:xfrm>
              <a:off x="158" y="3113"/>
              <a:ext cx="5489" cy="0"/>
            </a:xfrm>
            <a:prstGeom prst="line">
              <a:avLst/>
            </a:prstGeom>
            <a:noFill/>
            <a:ln w="76200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93198" name="AutoShape 14"/>
            <p:cNvSpPr>
              <a:spLocks noChangeArrowheads="1"/>
            </p:cNvSpPr>
            <p:nvPr/>
          </p:nvSpPr>
          <p:spPr bwMode="auto">
            <a:xfrm>
              <a:off x="1701" y="2886"/>
              <a:ext cx="2086" cy="408"/>
            </a:xfrm>
            <a:prstGeom prst="hexagon">
              <a:avLst>
                <a:gd name="adj" fmla="val 127819"/>
                <a:gd name="vf" fmla="val 115470"/>
              </a:avLst>
            </a:prstGeom>
            <a:solidFill>
              <a:srgbClr val="CCEC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h-TH" sz="3600" b="1">
                  <a:solidFill>
                    <a:srgbClr val="FF0000"/>
                  </a:solidFill>
                  <a:latin typeface="Arial" pitchFamily="34" charset="0"/>
                </a:rPr>
                <a:t>วิเคราะห์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50825" y="2493963"/>
            <a:ext cx="8713788" cy="647700"/>
            <a:chOff x="158" y="1571"/>
            <a:chExt cx="5489" cy="408"/>
          </a:xfrm>
        </p:grpSpPr>
        <p:sp>
          <p:nvSpPr>
            <p:cNvPr id="93200" name="Line 16"/>
            <p:cNvSpPr>
              <a:spLocks noChangeShapeType="1"/>
            </p:cNvSpPr>
            <p:nvPr/>
          </p:nvSpPr>
          <p:spPr bwMode="auto">
            <a:xfrm>
              <a:off x="158" y="1752"/>
              <a:ext cx="5489" cy="0"/>
            </a:xfrm>
            <a:prstGeom prst="line">
              <a:avLst/>
            </a:prstGeom>
            <a:noFill/>
            <a:ln w="76200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93201" name="AutoShape 17"/>
            <p:cNvSpPr>
              <a:spLocks noChangeArrowheads="1"/>
            </p:cNvSpPr>
            <p:nvPr/>
          </p:nvSpPr>
          <p:spPr bwMode="auto">
            <a:xfrm>
              <a:off x="1882" y="1571"/>
              <a:ext cx="1678" cy="408"/>
            </a:xfrm>
            <a:prstGeom prst="hexagon">
              <a:avLst>
                <a:gd name="adj" fmla="val 102819"/>
                <a:gd name="vf" fmla="val 115470"/>
              </a:avLst>
            </a:prstGeom>
            <a:solidFill>
              <a:srgbClr val="CCEC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h-TH" sz="3600" b="1">
                  <a:solidFill>
                    <a:srgbClr val="FF0000"/>
                  </a:solidFill>
                  <a:latin typeface="Arial" pitchFamily="34" charset="0"/>
                </a:rPr>
                <a:t>สังเคราะห์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07950" y="4941888"/>
            <a:ext cx="2447925" cy="1655762"/>
            <a:chOff x="68" y="3113"/>
            <a:chExt cx="1542" cy="1043"/>
          </a:xfrm>
        </p:grpSpPr>
        <p:sp>
          <p:nvSpPr>
            <p:cNvPr id="93203" name="Text Box 19"/>
            <p:cNvSpPr txBox="1">
              <a:spLocks noChangeArrowheads="1"/>
            </p:cNvSpPr>
            <p:nvPr/>
          </p:nvSpPr>
          <p:spPr bwMode="auto">
            <a:xfrm>
              <a:off x="340" y="3566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000">
                  <a:latin typeface="Arial" pitchFamily="34" charset="0"/>
                </a:rPr>
                <a:t>฿</a:t>
              </a: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68" y="3113"/>
              <a:ext cx="1542" cy="1043"/>
              <a:chOff x="68" y="3249"/>
              <a:chExt cx="1542" cy="1043"/>
            </a:xfrm>
          </p:grpSpPr>
          <p:sp>
            <p:nvSpPr>
              <p:cNvPr id="93205" name="Text Box 21"/>
              <p:cNvSpPr txBox="1">
                <a:spLocks noChangeArrowheads="1"/>
              </p:cNvSpPr>
              <p:nvPr/>
            </p:nvSpPr>
            <p:spPr bwMode="auto">
              <a:xfrm>
                <a:off x="567" y="3498"/>
                <a:ext cx="5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latin typeface="Arial" pitchFamily="34" charset="0"/>
                  </a:rPr>
                  <a:t>A B C</a:t>
                </a:r>
                <a:endParaRPr lang="th-TH" sz="2000">
                  <a:latin typeface="Arial" pitchFamily="34" charset="0"/>
                </a:endParaRPr>
              </a:p>
            </p:txBody>
          </p: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68" y="3249"/>
                <a:ext cx="1542" cy="1043"/>
                <a:chOff x="68" y="3249"/>
                <a:chExt cx="1542" cy="1043"/>
              </a:xfrm>
            </p:grpSpPr>
            <p:sp>
              <p:nvSpPr>
                <p:cNvPr id="9320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930" y="3249"/>
                  <a:ext cx="40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th-TH" sz="2000">
                      <a:latin typeface="Arial" pitchFamily="34" charset="0"/>
                    </a:rPr>
                    <a:t>1 2 3 </a:t>
                  </a:r>
                </a:p>
              </p:txBody>
            </p:sp>
            <p:grpSp>
              <p:nvGrpSpPr>
                <p:cNvPr id="9" name="Group 24"/>
                <p:cNvGrpSpPr>
                  <a:grpSpLocks/>
                </p:cNvGrpSpPr>
                <p:nvPr/>
              </p:nvGrpSpPr>
              <p:grpSpPr bwMode="auto">
                <a:xfrm>
                  <a:off x="68" y="3271"/>
                  <a:ext cx="1542" cy="1021"/>
                  <a:chOff x="68" y="3226"/>
                  <a:chExt cx="1542" cy="1021"/>
                </a:xfrm>
              </p:grpSpPr>
              <p:sp>
                <p:nvSpPr>
                  <p:cNvPr id="93209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" y="3793"/>
                    <a:ext cx="408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th-TH" sz="2000">
                        <a:latin typeface="Arial" pitchFamily="34" charset="0"/>
                      </a:rPr>
                      <a:t>ก ข ค</a:t>
                    </a:r>
                  </a:p>
                </p:txBody>
              </p:sp>
              <p:grpSp>
                <p:nvGrpSpPr>
                  <p:cNvPr id="10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68" y="3226"/>
                    <a:ext cx="1542" cy="1021"/>
                    <a:chOff x="68" y="3249"/>
                    <a:chExt cx="1542" cy="1021"/>
                  </a:xfrm>
                </p:grpSpPr>
                <p:sp>
                  <p:nvSpPr>
                    <p:cNvPr id="93211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8" y="3249"/>
                      <a:ext cx="45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th-TH" sz="2000">
                          <a:latin typeface="Arial" pitchFamily="34" charset="0"/>
                        </a:rPr>
                        <a:t>+ - </a:t>
                      </a:r>
                      <a:r>
                        <a:rPr lang="en-US" sz="2000">
                          <a:latin typeface="Arial" pitchFamily="34" charset="0"/>
                        </a:rPr>
                        <a:t>x</a:t>
                      </a:r>
                      <a:r>
                        <a:rPr lang="th-TH" sz="2000">
                          <a:latin typeface="Arial" pitchFamily="34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93212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7" y="3815"/>
                      <a:ext cx="408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th-TH" sz="2000">
                          <a:latin typeface="Arial" pitchFamily="34" charset="0"/>
                        </a:rPr>
                        <a:t>พุทธ มุสลิม</a:t>
                      </a:r>
                    </a:p>
                  </p:txBody>
                </p:sp>
                <p:sp>
                  <p:nvSpPr>
                    <p:cNvPr id="93213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" y="3475"/>
                      <a:ext cx="408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th-TH" sz="2000">
                          <a:latin typeface="Arial" pitchFamily="34" charset="0"/>
                        </a:rPr>
                        <a:t>ชาย หญิง</a:t>
                      </a:r>
                    </a:p>
                  </p:txBody>
                </p:sp>
                <p:sp>
                  <p:nvSpPr>
                    <p:cNvPr id="93214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5" y="4020"/>
                      <a:ext cx="227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000">
                          <a:latin typeface="Arial" pitchFamily="34" charset="0"/>
                        </a:rPr>
                        <a:t>$</a:t>
                      </a:r>
                      <a:endParaRPr lang="th-TH" sz="20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3215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7" y="3249"/>
                      <a:ext cx="363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th-TH" sz="2000">
                          <a:latin typeface="Arial" pitchFamily="34" charset="0"/>
                        </a:rPr>
                        <a:t>จปฐ.</a:t>
                      </a:r>
                    </a:p>
                  </p:txBody>
                </p:sp>
                <p:sp>
                  <p:nvSpPr>
                    <p:cNvPr id="93216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20" y="3385"/>
                      <a:ext cx="590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th-TH" sz="2000">
                          <a:latin typeface="Arial" pitchFamily="34" charset="0"/>
                        </a:rPr>
                        <a:t>กปป 2 ค</a:t>
                      </a:r>
                    </a:p>
                  </p:txBody>
                </p:sp>
                <p:sp>
                  <p:nvSpPr>
                    <p:cNvPr id="93217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7" y="3657"/>
                      <a:ext cx="908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th-TH" sz="2000">
                          <a:latin typeface="Arial" pitchFamily="34" charset="0"/>
                        </a:rPr>
                        <a:t>ทะเบียนเกษตรกร</a:t>
                      </a:r>
                    </a:p>
                  </p:txBody>
                </p:sp>
                <p:sp>
                  <p:nvSpPr>
                    <p:cNvPr id="93218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" y="3951"/>
                      <a:ext cx="590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th-TH" sz="2000">
                          <a:latin typeface="Arial" pitchFamily="34" charset="0"/>
                        </a:rPr>
                        <a:t>ขพก.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50825" y="2924175"/>
            <a:ext cx="2233613" cy="1370013"/>
            <a:chOff x="158" y="1842"/>
            <a:chExt cx="1407" cy="863"/>
          </a:xfrm>
        </p:grpSpPr>
        <p:pic>
          <p:nvPicPr>
            <p:cNvPr id="93220" name="Picture 36" descr="book016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1842"/>
              <a:ext cx="590" cy="590"/>
            </a:xfrm>
            <a:prstGeom prst="rect">
              <a:avLst/>
            </a:prstGeom>
            <a:noFill/>
          </p:spPr>
        </p:pic>
        <p:pic>
          <p:nvPicPr>
            <p:cNvPr id="93221" name="Picture 37" descr="comp020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3" y="1933"/>
              <a:ext cx="772" cy="772"/>
            </a:xfrm>
            <a:prstGeom prst="rect">
              <a:avLst/>
            </a:prstGeom>
            <a:noFill/>
          </p:spPr>
        </p:pic>
      </p:grpSp>
      <p:pic>
        <p:nvPicPr>
          <p:cNvPr id="93222" name="Picture 38" descr="j01958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981075"/>
            <a:ext cx="16383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986088" y="4652963"/>
            <a:ext cx="2954337" cy="1152525"/>
          </a:xfrm>
          <a:prstGeom prst="rect">
            <a:avLst/>
          </a:prstGeom>
          <a:solidFill>
            <a:srgbClr val="660066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200" b="1">
                <a:latin typeface="Angsana New" pitchFamily="18" charset="-34"/>
              </a:rPr>
              <a:t>สิ่งที่เห็น-ปฏิบัติ</a:t>
            </a:r>
          </a:p>
          <a:p>
            <a:pPr algn="ctr"/>
            <a:r>
              <a:rPr lang="en-US" sz="3200" b="1">
                <a:latin typeface="Angsana New" pitchFamily="18" charset="-34"/>
              </a:rPr>
              <a:t>(PRACTICAL LEVEL)</a:t>
            </a:r>
            <a:endParaRPr lang="th-TH" sz="3200" b="1">
              <a:latin typeface="Angsana New" pitchFamily="18" charset="-34"/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986088" y="2781300"/>
            <a:ext cx="2954337" cy="1152525"/>
          </a:xfrm>
          <a:prstGeom prst="rect">
            <a:avLst/>
          </a:prstGeom>
          <a:solidFill>
            <a:srgbClr val="660066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200" b="1">
                <a:latin typeface="Angsana New" pitchFamily="18" charset="-34"/>
              </a:rPr>
              <a:t>วิเคราะห์</a:t>
            </a:r>
          </a:p>
          <a:p>
            <a:pPr algn="ctr"/>
            <a:r>
              <a:rPr lang="en-US" sz="3200" b="1">
                <a:latin typeface="Angsana New" pitchFamily="18" charset="-34"/>
              </a:rPr>
              <a:t>(META LEVEL)</a:t>
            </a:r>
            <a:endParaRPr lang="th-TH" sz="3200" b="1">
              <a:latin typeface="Angsana New" pitchFamily="18" charset="-34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916238" y="981075"/>
            <a:ext cx="3024187" cy="1152525"/>
          </a:xfrm>
          <a:prstGeom prst="rect">
            <a:avLst/>
          </a:prstGeom>
          <a:solidFill>
            <a:srgbClr val="660066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200" b="1">
                <a:latin typeface="Angsana New" pitchFamily="18" charset="-34"/>
              </a:rPr>
              <a:t>แนวคิด ทฤษฎี</a:t>
            </a:r>
          </a:p>
          <a:p>
            <a:pPr algn="ctr"/>
            <a:r>
              <a:rPr lang="en-US" sz="3200" b="1">
                <a:latin typeface="Angsana New" pitchFamily="18" charset="-34"/>
              </a:rPr>
              <a:t>(THEORY LEVEL)</a:t>
            </a:r>
            <a:endParaRPr lang="th-TH" sz="3200" b="1">
              <a:latin typeface="Angsana New" pitchFamily="18" charset="-34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323850" y="6021388"/>
            <a:ext cx="2087563" cy="7651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200" b="1">
                <a:latin typeface="Arial" pitchFamily="34" charset="0"/>
              </a:rPr>
              <a:t>มันเป็น(อยู่)อย่างไร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3132138" y="6092825"/>
            <a:ext cx="2952750" cy="6921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200" b="1">
                <a:latin typeface="Arial" pitchFamily="34" charset="0"/>
              </a:rPr>
              <a:t>มันเป็นอย่างนั้นได้อย่างไร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6805613" y="6048375"/>
            <a:ext cx="2087562" cy="7651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200" b="1">
                <a:latin typeface="Arial" pitchFamily="34" charset="0"/>
              </a:rPr>
              <a:t>แล้วจะทำอย่างไร</a:t>
            </a:r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2555875" y="6092825"/>
            <a:ext cx="504825" cy="5492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5241" name="AutoShape 9"/>
          <p:cNvSpPr>
            <a:spLocks noChangeArrowheads="1"/>
          </p:cNvSpPr>
          <p:nvPr/>
        </p:nvSpPr>
        <p:spPr bwMode="auto">
          <a:xfrm>
            <a:off x="6227763" y="6092825"/>
            <a:ext cx="504825" cy="5492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7019925" y="549275"/>
            <a:ext cx="2051050" cy="180022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RESEARCH</a:t>
            </a:r>
          </a:p>
          <a:p>
            <a:pPr algn="ctr"/>
            <a:r>
              <a:rPr lang="th-TH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วิจัย(เรียนรู้)</a:t>
            </a:r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7019925" y="4364038"/>
            <a:ext cx="2124075" cy="1728787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ACTION</a:t>
            </a:r>
          </a:p>
          <a:p>
            <a:pPr algn="ctr"/>
            <a:r>
              <a:rPr lang="th-TH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งานพัฒนา</a:t>
            </a: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-36513" y="0"/>
            <a:ext cx="2663826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th-TH" sz="2400" b="1">
                <a:latin typeface="Arial" pitchFamily="34" charset="0"/>
              </a:rPr>
              <a:t>ระดับ</a:t>
            </a:r>
          </a:p>
          <a:p>
            <a:pPr lvl="1">
              <a:buFontTx/>
              <a:buChar char="•"/>
            </a:pPr>
            <a:r>
              <a:rPr lang="th-TH" sz="2400" b="1">
                <a:latin typeface="Arial" pitchFamily="34" charset="0"/>
              </a:rPr>
              <a:t>จะทำอย่างไร</a:t>
            </a:r>
          </a:p>
          <a:p>
            <a:pPr lvl="1">
              <a:buFontTx/>
              <a:buChar char="•"/>
            </a:pPr>
            <a:r>
              <a:rPr lang="th-TH" sz="2400" b="1">
                <a:latin typeface="Arial" pitchFamily="34" charset="0"/>
              </a:rPr>
              <a:t>เป็นอย่างนั้นได้อย่างไร</a:t>
            </a:r>
          </a:p>
          <a:p>
            <a:pPr lvl="1">
              <a:buFontTx/>
              <a:buChar char="•"/>
            </a:pPr>
            <a:r>
              <a:rPr lang="th-TH" sz="2400" b="1">
                <a:latin typeface="Arial" pitchFamily="34" charset="0"/>
              </a:rPr>
              <a:t>เป็นอย่างไร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36513" y="3644900"/>
            <a:ext cx="3095626" cy="1728788"/>
            <a:chOff x="-23" y="2296"/>
            <a:chExt cx="1950" cy="1089"/>
          </a:xfrm>
        </p:grpSpPr>
        <p:sp>
          <p:nvSpPr>
            <p:cNvPr id="95246" name="Rectangle 14"/>
            <p:cNvSpPr>
              <a:spLocks noChangeArrowheads="1"/>
            </p:cNvSpPr>
            <p:nvPr/>
          </p:nvSpPr>
          <p:spPr bwMode="auto">
            <a:xfrm>
              <a:off x="-23" y="2296"/>
              <a:ext cx="1655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Tx/>
                <a:buChar char="•"/>
              </a:pPr>
              <a:r>
                <a:rPr lang="th-TH" sz="2400" b="1">
                  <a:latin typeface="Arial" pitchFamily="34" charset="0"/>
                </a:rPr>
                <a:t>สังเกต</a:t>
              </a:r>
            </a:p>
            <a:p>
              <a:pPr>
                <a:buFontTx/>
                <a:buChar char="•"/>
              </a:pPr>
              <a:r>
                <a:rPr lang="th-TH" sz="2400" b="1">
                  <a:latin typeface="Arial" pitchFamily="34" charset="0"/>
                </a:rPr>
                <a:t>พูดคุย</a:t>
              </a:r>
            </a:p>
            <a:p>
              <a:pPr>
                <a:buFontTx/>
                <a:buChar char="•"/>
              </a:pPr>
              <a:r>
                <a:rPr lang="th-TH" sz="2400" b="1">
                  <a:latin typeface="Arial" pitchFamily="34" charset="0"/>
                </a:rPr>
                <a:t>เก็บข้อมูล</a:t>
              </a:r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auto">
            <a:xfrm>
              <a:off x="544" y="2341"/>
              <a:ext cx="1383" cy="1044"/>
            </a:xfrm>
            <a:custGeom>
              <a:avLst/>
              <a:gdLst/>
              <a:ahLst/>
              <a:cxnLst>
                <a:cxn ang="0">
                  <a:pos x="1383" y="1044"/>
                </a:cxn>
                <a:cxn ang="0">
                  <a:pos x="23" y="454"/>
                </a:cxn>
                <a:cxn ang="0">
                  <a:pos x="1247" y="0"/>
                </a:cxn>
              </a:cxnLst>
              <a:rect l="0" t="0" r="r" b="b"/>
              <a:pathLst>
                <a:path w="1383" h="1044">
                  <a:moveTo>
                    <a:pt x="1383" y="1044"/>
                  </a:moveTo>
                  <a:cubicBezTo>
                    <a:pt x="714" y="836"/>
                    <a:pt x="46" y="628"/>
                    <a:pt x="23" y="454"/>
                  </a:cubicBezTo>
                  <a:cubicBezTo>
                    <a:pt x="0" y="280"/>
                    <a:pt x="623" y="140"/>
                    <a:pt x="1247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1628775"/>
            <a:ext cx="2843213" cy="1800225"/>
            <a:chOff x="0" y="1026"/>
            <a:chExt cx="1791" cy="1134"/>
          </a:xfrm>
        </p:grpSpPr>
        <p:sp>
          <p:nvSpPr>
            <p:cNvPr id="95249" name="Rectangle 17"/>
            <p:cNvSpPr>
              <a:spLocks noChangeArrowheads="1"/>
            </p:cNvSpPr>
            <p:nvPr/>
          </p:nvSpPr>
          <p:spPr bwMode="auto">
            <a:xfrm>
              <a:off x="0" y="1116"/>
              <a:ext cx="1655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Tx/>
                <a:buChar char="•"/>
              </a:pPr>
              <a:r>
                <a:rPr lang="th-TH" sz="2400" b="1">
                  <a:latin typeface="Arial" pitchFamily="34" charset="0"/>
                </a:rPr>
                <a:t>เปรียบเทียบ</a:t>
              </a:r>
            </a:p>
            <a:p>
              <a:pPr>
                <a:buFontTx/>
                <a:buChar char="•"/>
              </a:pPr>
              <a:r>
                <a:rPr lang="th-TH" sz="2400" b="1">
                  <a:latin typeface="Arial" pitchFamily="34" charset="0"/>
                </a:rPr>
                <a:t>หาเหตุผล</a:t>
              </a:r>
            </a:p>
            <a:p>
              <a:pPr>
                <a:buFontTx/>
                <a:buChar char="•"/>
              </a:pPr>
              <a:r>
                <a:rPr lang="th-TH" sz="2400" b="1">
                  <a:latin typeface="Arial" pitchFamily="34" charset="0"/>
                </a:rPr>
                <a:t>ความสัมพันธ์</a:t>
              </a:r>
            </a:p>
            <a:p>
              <a:pPr>
                <a:buFontTx/>
                <a:buChar char="•"/>
              </a:pPr>
              <a:r>
                <a:rPr lang="th-TH" sz="2400" b="1">
                  <a:latin typeface="Arial" pitchFamily="34" charset="0"/>
                </a:rPr>
                <a:t>จัดกลุ่ม</a:t>
              </a:r>
            </a:p>
          </p:txBody>
        </p:sp>
        <p:sp>
          <p:nvSpPr>
            <p:cNvPr id="95250" name="Freeform 18"/>
            <p:cNvSpPr>
              <a:spLocks/>
            </p:cNvSpPr>
            <p:nvPr/>
          </p:nvSpPr>
          <p:spPr bwMode="auto">
            <a:xfrm>
              <a:off x="793" y="1026"/>
              <a:ext cx="998" cy="1134"/>
            </a:xfrm>
            <a:custGeom>
              <a:avLst/>
              <a:gdLst/>
              <a:ahLst/>
              <a:cxnLst>
                <a:cxn ang="0">
                  <a:pos x="998" y="1134"/>
                </a:cxn>
                <a:cxn ang="0">
                  <a:pos x="0" y="590"/>
                </a:cxn>
                <a:cxn ang="0">
                  <a:pos x="998" y="0"/>
                </a:cxn>
              </a:cxnLst>
              <a:rect l="0" t="0" r="r" b="b"/>
              <a:pathLst>
                <a:path w="998" h="1134">
                  <a:moveTo>
                    <a:pt x="998" y="1134"/>
                  </a:moveTo>
                  <a:cubicBezTo>
                    <a:pt x="499" y="956"/>
                    <a:pt x="0" y="779"/>
                    <a:pt x="0" y="590"/>
                  </a:cubicBezTo>
                  <a:cubicBezTo>
                    <a:pt x="0" y="401"/>
                    <a:pt x="499" y="200"/>
                    <a:pt x="998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95251" name="Freeform 19"/>
          <p:cNvSpPr>
            <a:spLocks/>
          </p:cNvSpPr>
          <p:nvPr/>
        </p:nvSpPr>
        <p:spPr bwMode="auto">
          <a:xfrm>
            <a:off x="2555875" y="692150"/>
            <a:ext cx="287338" cy="720725"/>
          </a:xfrm>
          <a:custGeom>
            <a:avLst/>
            <a:gdLst/>
            <a:ahLst/>
            <a:cxnLst>
              <a:cxn ang="0">
                <a:pos x="181" y="454"/>
              </a:cxn>
              <a:cxn ang="0">
                <a:pos x="0" y="0"/>
              </a:cxn>
            </a:cxnLst>
            <a:rect l="0" t="0" r="r" b="b"/>
            <a:pathLst>
              <a:path w="181" h="454">
                <a:moveTo>
                  <a:pt x="181" y="454"/>
                </a:moveTo>
                <a:cubicBezTo>
                  <a:pt x="181" y="454"/>
                  <a:pt x="90" y="227"/>
                  <a:pt x="0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th-TH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-36513" y="1484313"/>
            <a:ext cx="8929688" cy="3960812"/>
            <a:chOff x="-23" y="935"/>
            <a:chExt cx="5625" cy="2495"/>
          </a:xfrm>
        </p:grpSpPr>
        <p:sp>
          <p:nvSpPr>
            <p:cNvPr id="95253" name="Line 21"/>
            <p:cNvSpPr>
              <a:spLocks noChangeShapeType="1"/>
            </p:cNvSpPr>
            <p:nvPr/>
          </p:nvSpPr>
          <p:spPr bwMode="auto">
            <a:xfrm>
              <a:off x="0" y="935"/>
              <a:ext cx="1791" cy="45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95254" name="Line 22"/>
            <p:cNvSpPr>
              <a:spLocks noChangeShapeType="1"/>
            </p:cNvSpPr>
            <p:nvPr/>
          </p:nvSpPr>
          <p:spPr bwMode="auto">
            <a:xfrm>
              <a:off x="-23" y="2251"/>
              <a:ext cx="1860" cy="0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95255" name="Line 23"/>
            <p:cNvSpPr>
              <a:spLocks noChangeShapeType="1"/>
            </p:cNvSpPr>
            <p:nvPr/>
          </p:nvSpPr>
          <p:spPr bwMode="auto">
            <a:xfrm>
              <a:off x="0" y="3430"/>
              <a:ext cx="1882" cy="0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95256" name="Line 24"/>
            <p:cNvSpPr>
              <a:spLocks noChangeShapeType="1"/>
            </p:cNvSpPr>
            <p:nvPr/>
          </p:nvSpPr>
          <p:spPr bwMode="auto">
            <a:xfrm>
              <a:off x="3742" y="2251"/>
              <a:ext cx="1860" cy="0"/>
            </a:xfrm>
            <a:prstGeom prst="line">
              <a:avLst/>
            </a:prstGeom>
            <a:noFill/>
            <a:ln w="12700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940425" y="1484313"/>
            <a:ext cx="1079500" cy="3816350"/>
            <a:chOff x="3742" y="935"/>
            <a:chExt cx="680" cy="2404"/>
          </a:xfrm>
        </p:grpSpPr>
        <p:sp>
          <p:nvSpPr>
            <p:cNvPr id="95258" name="Line 26"/>
            <p:cNvSpPr>
              <a:spLocks noChangeShapeType="1"/>
            </p:cNvSpPr>
            <p:nvPr/>
          </p:nvSpPr>
          <p:spPr bwMode="auto">
            <a:xfrm>
              <a:off x="3765" y="935"/>
              <a:ext cx="6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95259" name="Line 27"/>
            <p:cNvSpPr>
              <a:spLocks noChangeShapeType="1"/>
            </p:cNvSpPr>
            <p:nvPr/>
          </p:nvSpPr>
          <p:spPr bwMode="auto">
            <a:xfrm>
              <a:off x="3742" y="3339"/>
              <a:ext cx="680" cy="0"/>
            </a:xfrm>
            <a:prstGeom prst="line">
              <a:avLst/>
            </a:prstGeom>
            <a:noFill/>
            <a:ln w="76200">
              <a:solidFill>
                <a:srgbClr val="CCFFFF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95260" name="AutoShape 28"/>
          <p:cNvSpPr>
            <a:spLocks noChangeArrowheads="1"/>
          </p:cNvSpPr>
          <p:nvPr/>
        </p:nvSpPr>
        <p:spPr bwMode="auto">
          <a:xfrm>
            <a:off x="4068763" y="4076700"/>
            <a:ext cx="719137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5261" name="AutoShape 29"/>
          <p:cNvSpPr>
            <a:spLocks noChangeArrowheads="1"/>
          </p:cNvSpPr>
          <p:nvPr/>
        </p:nvSpPr>
        <p:spPr bwMode="auto">
          <a:xfrm>
            <a:off x="4068763" y="2205038"/>
            <a:ext cx="719137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5262" name="AutoShape 30"/>
          <p:cNvSpPr>
            <a:spLocks noChangeArrowheads="1"/>
          </p:cNvSpPr>
          <p:nvPr/>
        </p:nvSpPr>
        <p:spPr bwMode="auto">
          <a:xfrm>
            <a:off x="7740650" y="2420938"/>
            <a:ext cx="719138" cy="215900"/>
          </a:xfrm>
          <a:prstGeom prst="upArrow">
            <a:avLst>
              <a:gd name="adj1" fmla="val 50000"/>
              <a:gd name="adj2" fmla="val 25000"/>
            </a:avLst>
          </a:prstGeom>
          <a:noFill/>
          <a:ln w="38100" cap="rnd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5263" name="AutoShape 31"/>
          <p:cNvSpPr>
            <a:spLocks noChangeArrowheads="1"/>
          </p:cNvSpPr>
          <p:nvPr/>
        </p:nvSpPr>
        <p:spPr bwMode="auto">
          <a:xfrm>
            <a:off x="7740650" y="2924175"/>
            <a:ext cx="719138" cy="360363"/>
          </a:xfrm>
          <a:prstGeom prst="upArrow">
            <a:avLst>
              <a:gd name="adj1" fmla="val 50000"/>
              <a:gd name="adj2" fmla="val 25000"/>
            </a:avLst>
          </a:prstGeom>
          <a:noFill/>
          <a:ln w="38100" cap="rnd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5264" name="AutoShape 32"/>
          <p:cNvSpPr>
            <a:spLocks noChangeArrowheads="1"/>
          </p:cNvSpPr>
          <p:nvPr/>
        </p:nvSpPr>
        <p:spPr bwMode="auto">
          <a:xfrm>
            <a:off x="7740650" y="3644900"/>
            <a:ext cx="719138" cy="576263"/>
          </a:xfrm>
          <a:prstGeom prst="upArrow">
            <a:avLst>
              <a:gd name="adj1" fmla="val 50000"/>
              <a:gd name="adj2" fmla="val 25000"/>
            </a:avLst>
          </a:prstGeom>
          <a:noFill/>
          <a:ln w="38100" cap="rnd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5265" name="Rectangle 33"/>
          <p:cNvSpPr>
            <a:spLocks noChangeArrowheads="1"/>
          </p:cNvSpPr>
          <p:nvPr/>
        </p:nvSpPr>
        <p:spPr bwMode="auto">
          <a:xfrm>
            <a:off x="2411413" y="0"/>
            <a:ext cx="6732587" cy="549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ข้อสรุป แนวคิด ทฤษฎี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MODEL</a:t>
            </a:r>
            <a:endParaRPr lang="th-TH" sz="4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52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/>
      <p:bldP spid="95235" grpId="0" animBg="1"/>
      <p:bldP spid="95236" grpId="0" animBg="1"/>
      <p:bldP spid="95237" grpId="0" build="allAtOnce" animBg="1"/>
      <p:bldP spid="95238" grpId="0" animBg="1"/>
      <p:bldP spid="95239" grpId="0" animBg="1"/>
      <p:bldP spid="95240" grpId="0" animBg="1"/>
      <p:bldP spid="95241" grpId="0" animBg="1"/>
      <p:bldP spid="95242" grpId="0" animBg="1"/>
      <p:bldP spid="95243" grpId="0" animBg="1"/>
      <p:bldP spid="95244" grpId="0"/>
      <p:bldP spid="95251" grpId="0" animBg="1"/>
      <p:bldP spid="95260" grpId="0" animBg="1"/>
      <p:bldP spid="95261" grpId="0" animBg="1"/>
      <p:bldP spid="95262" grpId="0" animBg="1"/>
      <p:bldP spid="95263" grpId="0" animBg="1"/>
      <p:bldP spid="95264" grpId="0" animBg="1"/>
      <p:bldP spid="9526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762000" y="2522538"/>
            <a:ext cx="769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54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การค้นหาประเด็น และ โจทย์วิจัย</a:t>
            </a:r>
            <a:endParaRPr lang="th-TH" sz="540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ตัวยึดเนื้อหา 2"/>
          <p:cNvSpPr>
            <a:spLocks noGrp="1"/>
          </p:cNvSpPr>
          <p:nvPr>
            <p:ph sz="quarter" idx="4294967295"/>
          </p:nvPr>
        </p:nvSpPr>
        <p:spPr>
          <a:xfrm>
            <a:off x="457200" y="609600"/>
            <a:ext cx="8686800" cy="5429250"/>
          </a:xfrm>
        </p:spPr>
        <p:txBody>
          <a:bodyPr>
            <a:normAutofit fontScale="92500" lnSpcReduction="10000"/>
          </a:bodyPr>
          <a:lstStyle/>
          <a:p>
            <a:pPr marL="447675" indent="-382588" eaLnBrk="1" fontAlgn="auto" hangingPunct="1">
              <a:spcAft>
                <a:spcPts val="0"/>
              </a:spcAft>
              <a:buFont typeface="Wingdings 2" pitchFamily="18" charset="2"/>
              <a:buChar char=""/>
              <a:defRPr/>
            </a:pPr>
            <a:r>
              <a:rPr lang="th-TH" sz="43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จะทำวิจัยอะไรดี</a:t>
            </a:r>
          </a:p>
          <a:p>
            <a:pPr marL="822325" lvl="1" indent="-274320" eaLnBrk="1" fontAlgn="auto" hangingPunct="1">
              <a:spcAft>
                <a:spcPts val="0"/>
              </a:spcAft>
              <a:buFont typeface="Verdana" pitchFamily="34" charset="0"/>
              <a:buChar char="›"/>
              <a:defRPr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ถามใจตัวเองก่อน</a:t>
            </a:r>
          </a:p>
          <a:p>
            <a:pPr marL="822325" lvl="1" indent="-274320" eaLnBrk="1" fontAlgn="auto" hangingPunct="1">
              <a:spcAft>
                <a:spcPts val="0"/>
              </a:spcAft>
              <a:buFont typeface="Verdana" pitchFamily="34" charset="0"/>
              <a:buChar char="›"/>
              <a:defRPr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หาเรื่อง</a:t>
            </a:r>
          </a:p>
          <a:p>
            <a:pPr marL="822325" lvl="1" indent="-274320" eaLnBrk="1" fontAlgn="auto" hangingPunct="1">
              <a:spcAft>
                <a:spcPts val="0"/>
              </a:spcAft>
              <a:buFont typeface="Verdana" pitchFamily="34" charset="0"/>
              <a:buChar char="›"/>
              <a:defRPr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หาพวก</a:t>
            </a:r>
          </a:p>
          <a:p>
            <a:pPr marL="822325" lvl="1" indent="-274320" eaLnBrk="1" fontAlgn="auto" hangingPunct="1">
              <a:spcAft>
                <a:spcPts val="0"/>
              </a:spcAft>
              <a:buFont typeface="Verdana" pitchFamily="34" charset="0"/>
              <a:buChar char="›"/>
              <a:defRPr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กัดไม่ปล่อย</a:t>
            </a:r>
          </a:p>
          <a:p>
            <a:pPr marL="822325" lvl="1" indent="-274320" eaLnBrk="1" fontAlgn="auto" hangingPunct="1">
              <a:spcAft>
                <a:spcPts val="0"/>
              </a:spcAft>
              <a:buFont typeface="Verdana" pitchFamily="34" charset="0"/>
              <a:buChar char="›"/>
              <a:defRPr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เป็นประโยชน์</a:t>
            </a:r>
          </a:p>
          <a:p>
            <a:pPr marL="822325" lvl="1" indent="-274320" eaLnBrk="1" fontAlgn="auto" hangingPunct="1">
              <a:spcAft>
                <a:spcPts val="0"/>
              </a:spcAft>
              <a:buFont typeface="Verdana" pitchFamily="34" charset="0"/>
              <a:buChar char="›"/>
              <a:defRPr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มีที่มาที่ไป</a:t>
            </a:r>
          </a:p>
          <a:p>
            <a:pPr marL="822325" lvl="1" indent="-274320" eaLnBrk="1" fontAlgn="auto" hangingPunct="1">
              <a:spcAft>
                <a:spcPts val="0"/>
              </a:spcAft>
              <a:buFont typeface="Verdana" pitchFamily="34" charset="0"/>
              <a:buChar char="›"/>
              <a:defRPr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ชัดเจน</a:t>
            </a:r>
          </a:p>
          <a:p>
            <a:pPr marL="822325" lvl="1" indent="-274320" eaLnBrk="1" fontAlgn="auto" hangingPunct="1">
              <a:spcAft>
                <a:spcPts val="0"/>
              </a:spcAft>
              <a:buFont typeface="Verdana" pitchFamily="34" charset="0"/>
              <a:buChar char="›"/>
              <a:defRPr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เป็นไปได้ที่จะแก้โจทย์</a:t>
            </a:r>
          </a:p>
          <a:p>
            <a:pPr marL="822325" lvl="1" indent="-274320" eaLnBrk="1" fontAlgn="auto" hangingPunct="1">
              <a:spcAft>
                <a:spcPts val="0"/>
              </a:spcAft>
              <a:buFont typeface="Verdana" pitchFamily="34" charset="0"/>
              <a:buChar char="›"/>
              <a:defRPr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ตรงกับประเภทของงานวิจัย</a:t>
            </a:r>
          </a:p>
          <a:p>
            <a:pPr marL="822325" lvl="1" indent="-274320" eaLnBrk="1" fontAlgn="auto" hangingPunct="1">
              <a:spcAft>
                <a:spcPts val="0"/>
              </a:spcAft>
              <a:buFont typeface="Verdana" pitchFamily="34" charset="0"/>
              <a:buChar char="›"/>
              <a:defRPr/>
            </a:pPr>
            <a:endParaRPr lang="th-TH" dirty="0" smtClean="0">
              <a:solidFill>
                <a:srgbClr val="FF0066"/>
              </a:solidFill>
              <a:latin typeface="Tahoma" pitchFamily="34" charset="0"/>
            </a:endParaRPr>
          </a:p>
          <a:p>
            <a:pPr marL="822325" lvl="1" indent="-274320" eaLnBrk="1" fontAlgn="auto" hangingPunct="1">
              <a:spcAft>
                <a:spcPts val="0"/>
              </a:spcAft>
              <a:buFont typeface="Verdana" pitchFamily="34" charset="0"/>
              <a:buChar char="›"/>
              <a:defRPr/>
            </a:pPr>
            <a:endParaRPr lang="th-TH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214438"/>
            <a:ext cx="8872538" cy="5643562"/>
          </a:xfrm>
        </p:spPr>
        <p:txBody>
          <a:bodyPr>
            <a:normAutofit fontScale="92500"/>
          </a:bodyPr>
          <a:lstStyle/>
          <a:p>
            <a:pPr marL="822325" lvl="1" eaLnBrk="1" hangingPunct="1">
              <a:buFont typeface="Verdana" pitchFamily="34" charset="0"/>
              <a:buChar char="›"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จะทำอะไร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th-TH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2325" lvl="1" eaLnBrk="1" hangingPunct="1">
              <a:buFont typeface="Verdana" pitchFamily="34" charset="0"/>
              <a:buChar char="›"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ทำไมถึงต้องทำ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  <a:endParaRPr lang="th-TH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2325" lvl="1" eaLnBrk="1" hangingPunct="1">
              <a:buFont typeface="Verdana" pitchFamily="34" charset="0"/>
              <a:buChar char="›"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ไปเอาความคิดนี้มาจากไหน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th-TH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2325" lvl="1" eaLnBrk="1" hangingPunct="1">
              <a:buFont typeface="Verdana" pitchFamily="34" charset="0"/>
              <a:buChar char="›"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เรื่องที่ทำนี้ มีคนอื่นทำหรือยัง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ทำไมถึงต้องทำอีก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สิ่งที่ทำต่างจากที่เขาทำมาแล้วอย่างไร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th-TH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2325" lvl="1" eaLnBrk="1" hangingPunct="1">
              <a:buFont typeface="Verdana" pitchFamily="34" charset="0"/>
              <a:buChar char="›"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ทำแล้วได้อะไร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L="1104900" lvl="2" eaLnBrk="1" hangingPunct="1">
              <a:buFont typeface="Wingdings 2" pitchFamily="18" charset="2"/>
              <a:buChar char=""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องค์ความรู้</a:t>
            </a:r>
          </a:p>
          <a:p>
            <a:pPr marL="1104900" lvl="2" eaLnBrk="1" hangingPunct="1">
              <a:buFont typeface="Wingdings 2" pitchFamily="18" charset="2"/>
              <a:buChar char=""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</a:t>
            </a: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2325" lvl="1" eaLnBrk="1" hangingPunct="1">
              <a:buFont typeface="Verdana" pitchFamily="34" charset="0"/>
              <a:buChar char="›"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ทำอย่างไร ที่ไหน  เมื่อไหร่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th-TH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2325" lvl="1" eaLnBrk="1" hangingPunct="1">
              <a:buFont typeface="Verdana" pitchFamily="34" charset="0"/>
              <a:buChar char="›"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ทำเสร็จแล้ว จะเอาผลไปทำอะไร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th-TH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2325" lvl="1" eaLnBrk="1" hangingPunct="1">
              <a:buFont typeface="Verdana" pitchFamily="34" charset="0"/>
              <a:buChar char="›"/>
            </a:pPr>
            <a:endParaRPr lang="th-TH" sz="3200" dirty="0" smtClean="0"/>
          </a:p>
        </p:txBody>
      </p:sp>
      <p:sp>
        <p:nvSpPr>
          <p:cNvPr id="39938" name="ชื่อเรื่อง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484188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การค้นหาประเด็นและโจทย์วิจัย (ต่อ)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2.gstatic.com/images?q=tbn:ANd9GcQkKKaDCK8uAep9TlmVLLhXnD6mVPVq5pFcx-j0qaeDxfPJxGNYzRf5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28654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2"/>
          <p:cNvSpPr/>
          <p:nvPr/>
        </p:nvSpPr>
        <p:spPr>
          <a:xfrm>
            <a:off x="3214678" y="2571744"/>
            <a:ext cx="2500330" cy="185738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928926" y="3143248"/>
            <a:ext cx="314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บริบทโดย</a:t>
            </a:r>
          </a:p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รวมของชุมชน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43240" y="357166"/>
            <a:ext cx="2571768" cy="1643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สภาพทางกายภาพ</a:t>
            </a:r>
          </a:p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ชีวภาพ</a:t>
            </a:r>
          </a:p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เศรษฐกิจ สังคม สิ่งแวดล้อม 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29388" y="2857496"/>
            <a:ext cx="2143140" cy="1357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ประเด็นปัญหาหลักๆ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14678" y="4929198"/>
            <a:ext cx="2286016" cy="11430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ศักยภาพ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85720" y="3000372"/>
            <a:ext cx="2143140" cy="11430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กระบวนการ/วิธีการพัฒนา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 rot="5400000" flipH="1" flipV="1">
            <a:off x="4001290" y="2213760"/>
            <a:ext cx="5715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5715008" y="3500438"/>
            <a:ext cx="5715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 rot="5400000">
            <a:off x="4037009" y="4678371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>
            <a:stCxn id="3" idx="2"/>
          </p:cNvCxnSpPr>
          <p:nvPr/>
        </p:nvCxnSpPr>
        <p:spPr>
          <a:xfrm rot="10800000">
            <a:off x="2357422" y="3500438"/>
            <a:ext cx="8572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3286116" y="1071546"/>
            <a:ext cx="2500330" cy="185738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บริบทชุมชนโดยเฉพาะ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5984" y="3786190"/>
            <a:ext cx="5143536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ศึกษาเชิงลึกในแต่ละด้าน</a:t>
            </a:r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2"/>
          <p:cNvSpPr/>
          <p:nvPr/>
        </p:nvSpPr>
        <p:spPr>
          <a:xfrm>
            <a:off x="2000232" y="1500174"/>
            <a:ext cx="5572164" cy="31432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71736" y="200024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การค้นหาโจทย์ในเชิงลึก</a:t>
            </a:r>
          </a:p>
          <a:p>
            <a:pPr algn="ctr"/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</a:p>
          <a:p>
            <a:pPr algn="ctr"/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การจัดเตรียมเค้าโครงการวิจัย</a:t>
            </a:r>
            <a:endParaRPr lang="th-T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>
                <a:solidFill>
                  <a:srgbClr val="FF0000"/>
                </a:solidFill>
                <a:cs typeface="Tahoma" pitchFamily="34" charset="0"/>
              </a:rPr>
              <a:t>    คำถามการวิจัยที่ดีมีลักษณะอย่างไร</a:t>
            </a:r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1285852" y="1285860"/>
          <a:ext cx="671517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วงรี 9"/>
          <p:cNvSpPr/>
          <p:nvPr/>
        </p:nvSpPr>
        <p:spPr>
          <a:xfrm>
            <a:off x="714375" y="1214438"/>
            <a:ext cx="24288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57250" y="4643438"/>
            <a:ext cx="2000250" cy="1000125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900113" y="1341438"/>
            <a:ext cx="47529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sz="3200">
                <a:latin typeface="Tahoma" pitchFamily="34" charset="0"/>
                <a:cs typeface="Tahoma" pitchFamily="34" charset="0"/>
              </a:rPr>
              <a:t>วัตถุประสงค์ </a:t>
            </a:r>
          </a:p>
          <a:p>
            <a:r>
              <a:rPr lang="th-TH" sz="3200">
                <a:latin typeface="Tahoma" pitchFamily="34" charset="0"/>
                <a:cs typeface="Tahoma" pitchFamily="34" charset="0"/>
              </a:rPr>
              <a:t>   </a:t>
            </a:r>
          </a:p>
          <a:p>
            <a:r>
              <a:rPr lang="th-TH" sz="3200">
                <a:latin typeface="Tahoma" pitchFamily="34" charset="0"/>
                <a:cs typeface="Tahoma" pitchFamily="34" charset="0"/>
              </a:rPr>
              <a:t>   </a:t>
            </a:r>
          </a:p>
          <a:p>
            <a:endParaRPr lang="en-US" sz="3200">
              <a:latin typeface="Tahoma" pitchFamily="34" charset="0"/>
              <a:cs typeface="Tahoma" pitchFamily="34" charset="0"/>
            </a:endParaRPr>
          </a:p>
          <a:p>
            <a:r>
              <a:rPr lang="th-TH" sz="3200">
                <a:latin typeface="Tahoma" pitchFamily="34" charset="0"/>
                <a:cs typeface="Tahoma" pitchFamily="34" charset="0"/>
              </a:rPr>
              <a:t>   </a:t>
            </a:r>
          </a:p>
        </p:txBody>
      </p:sp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250825" y="311150"/>
            <a:ext cx="6124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000" b="1">
                <a:solidFill>
                  <a:srgbClr val="FF0000"/>
                </a:solidFill>
                <a:cs typeface="Tahoma" pitchFamily="34" charset="0"/>
              </a:rPr>
              <a:t>วัตถุประสงค์และสมมติฐาน</a:t>
            </a:r>
          </a:p>
        </p:txBody>
      </p:sp>
      <p:sp>
        <p:nvSpPr>
          <p:cNvPr id="4" name="วงรี 3"/>
          <p:cNvSpPr/>
          <p:nvPr/>
        </p:nvSpPr>
        <p:spPr>
          <a:xfrm>
            <a:off x="4714875" y="1071563"/>
            <a:ext cx="2643188" cy="1071562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วัตถุประสงค์หลัก </a:t>
            </a:r>
            <a:endParaRPr lang="th-TH" sz="2400" b="1" dirty="0">
              <a:solidFill>
                <a:srgbClr val="FF0000"/>
              </a:solidFill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4786313" y="2286000"/>
            <a:ext cx="2571750" cy="10715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วัตถุประสงค์รอง</a:t>
            </a:r>
            <a:endParaRPr lang="th-TH" sz="2400" dirty="0">
              <a:solidFill>
                <a:srgbClr val="FF000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72063" y="3857625"/>
            <a:ext cx="1928812" cy="1143000"/>
          </a:xfrm>
          <a:prstGeom prst="rect">
            <a:avLst/>
          </a:prstGeom>
          <a:solidFill>
            <a:srgbClr val="E2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เชิงพรรณนา </a:t>
            </a:r>
            <a:endParaRPr lang="th-TH" sz="2400" b="1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72063" y="5500688"/>
            <a:ext cx="2286000" cy="11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เชิงวิเคราะห์</a:t>
            </a:r>
          </a:p>
        </p:txBody>
      </p:sp>
      <p:sp>
        <p:nvSpPr>
          <p:cNvPr id="38922" name="สี่เหลี่ยมผืนผ้า 7"/>
          <p:cNvSpPr>
            <a:spLocks noChangeArrowheads="1"/>
          </p:cNvSpPr>
          <p:nvPr/>
        </p:nvSpPr>
        <p:spPr bwMode="auto">
          <a:xfrm>
            <a:off x="857250" y="4714875"/>
            <a:ext cx="22145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>
                <a:latin typeface="Tahoma" pitchFamily="34" charset="0"/>
                <a:cs typeface="Tahoma" pitchFamily="34" charset="0"/>
              </a:rPr>
              <a:t>สมมติฐาน </a:t>
            </a:r>
          </a:p>
          <a:p>
            <a:r>
              <a:rPr lang="th-TH">
                <a:latin typeface="Tahoma" pitchFamily="34" charset="0"/>
                <a:cs typeface="Tahoma" pitchFamily="34" charset="0"/>
              </a:rPr>
              <a:t>   </a:t>
            </a:r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 flipV="1">
            <a:off x="3214688" y="1428750"/>
            <a:ext cx="1500187" cy="2143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>
            <a:stCxn id="10" idx="6"/>
          </p:cNvCxnSpPr>
          <p:nvPr/>
        </p:nvCxnSpPr>
        <p:spPr>
          <a:xfrm>
            <a:off x="3143250" y="1643063"/>
            <a:ext cx="1571625" cy="9286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>
            <a:off x="3000375" y="5072063"/>
            <a:ext cx="2000250" cy="10001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>
            <a:endCxn id="6" idx="1"/>
          </p:cNvCxnSpPr>
          <p:nvPr/>
        </p:nvCxnSpPr>
        <p:spPr>
          <a:xfrm flipV="1">
            <a:off x="2928938" y="4429125"/>
            <a:ext cx="2143125" cy="571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h-TH" smtClean="0"/>
          </a:p>
        </p:txBody>
      </p:sp>
      <p:pic>
        <p:nvPicPr>
          <p:cNvPr id="57347" name="Picture 7" descr="DSC0135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447925"/>
            <a:ext cx="4038600" cy="3028950"/>
          </a:xfrm>
          <a:noFill/>
        </p:spPr>
      </p:pic>
      <p:pic>
        <p:nvPicPr>
          <p:cNvPr id="57348" name="Picture 12" descr="DSC006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2447925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04813"/>
            <a:ext cx="8229600" cy="738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Technique and Tools</a:t>
            </a:r>
            <a:endParaRPr lang="th-TH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5857" name="Group 17"/>
          <p:cNvGraphicFramePr>
            <a:graphicFrameLocks noGrp="1"/>
          </p:cNvGraphicFramePr>
          <p:nvPr>
            <p:ph type="tbl" idx="4294967295"/>
          </p:nvPr>
        </p:nvGraphicFramePr>
        <p:xfrm>
          <a:off x="592084" y="1257300"/>
          <a:ext cx="8069372" cy="5010912"/>
        </p:xfrm>
        <a:graphic>
          <a:graphicData uri="http://schemas.openxmlformats.org/drawingml/2006/table">
            <a:tbl>
              <a:tblPr/>
              <a:tblGrid>
                <a:gridCol w="1846117"/>
                <a:gridCol w="2895261"/>
                <a:gridCol w="3327994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Research Process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Technique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Tools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Context Analysis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RRA, PRA, AIC, FSC, Survey, Group discussion,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Participatory workshop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Key informant interview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Mind mapping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Map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Card technique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Meta plan)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Time 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Secondary data analysis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Questionnaire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Semi-structure interview schedules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7054884" y="6334780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b="1" dirty="0" smtClean="0">
                <a:effectLst/>
                <a:latin typeface="Angsana New" pitchFamily="18" charset="-34"/>
              </a:rPr>
              <a:t>ภาสกร (</a:t>
            </a:r>
            <a:r>
              <a:rPr lang="en-US" b="1" dirty="0" smtClean="0">
                <a:effectLst/>
                <a:latin typeface="Angsana New" pitchFamily="18" charset="-34"/>
              </a:rPr>
              <a:t>2552)</a:t>
            </a:r>
            <a:endParaRPr lang="th-TH" b="1" dirty="0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04813"/>
            <a:ext cx="8229600" cy="738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Technique and Tools</a:t>
            </a:r>
            <a:r>
              <a:rPr lang="th-TH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Continue)</a:t>
            </a:r>
            <a:endParaRPr lang="th-TH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6881" name="Group 17"/>
          <p:cNvGraphicFramePr>
            <a:graphicFrameLocks noGrp="1"/>
          </p:cNvGraphicFramePr>
          <p:nvPr>
            <p:ph type="tbl" idx="4294967295"/>
          </p:nvPr>
        </p:nvGraphicFramePr>
        <p:xfrm>
          <a:off x="409575" y="1384300"/>
          <a:ext cx="8229600" cy="4352544"/>
        </p:xfrm>
        <a:graphic>
          <a:graphicData uri="http://schemas.openxmlformats.org/drawingml/2006/table">
            <a:tbl>
              <a:tblPr/>
              <a:tblGrid>
                <a:gridCol w="1882775"/>
                <a:gridCol w="2952750"/>
                <a:gridCol w="3394075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Research Process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Technique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Tools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Identify problem, need and potential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AIC, FSC, PRA, Group discussion,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Participatory workshop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Mind mapping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Card technique 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Meta plan)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Time 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Matrix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SWOT Analysis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Map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ect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7273962" y="6057936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b="1" dirty="0" smtClean="0">
                <a:effectLst/>
                <a:latin typeface="Angsana New" pitchFamily="18" charset="-34"/>
              </a:rPr>
              <a:t>ภาสกร (</a:t>
            </a:r>
            <a:r>
              <a:rPr lang="en-US" b="1" dirty="0" smtClean="0">
                <a:effectLst/>
                <a:latin typeface="Angsana New" pitchFamily="18" charset="-34"/>
              </a:rPr>
              <a:t>2552)</a:t>
            </a:r>
            <a:endParaRPr lang="th-TH" b="1" dirty="0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04813"/>
            <a:ext cx="8229600" cy="738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Technique and Tools</a:t>
            </a:r>
            <a:r>
              <a:rPr lang="th-TH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Continue)</a:t>
            </a:r>
            <a:endParaRPr lang="th-TH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7905" name="Group 17"/>
          <p:cNvGraphicFramePr>
            <a:graphicFrameLocks noGrp="1"/>
          </p:cNvGraphicFramePr>
          <p:nvPr>
            <p:ph type="tbl" idx="4294967295"/>
          </p:nvPr>
        </p:nvGraphicFramePr>
        <p:xfrm>
          <a:off x="482600" y="1384300"/>
          <a:ext cx="8178911" cy="3840480"/>
        </p:xfrm>
        <a:graphic>
          <a:graphicData uri="http://schemas.openxmlformats.org/drawingml/2006/table">
            <a:tbl>
              <a:tblPr/>
              <a:tblGrid>
                <a:gridCol w="1871178"/>
                <a:gridCol w="2934563"/>
                <a:gridCol w="3373170"/>
              </a:tblGrid>
              <a:tr h="79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Research Process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Technique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Tools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7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Planning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AIC, FSC, Group discussion,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Participatory workshop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Mind mapping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- Card technique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Meta plan)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Time 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Matrix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SWOT Analysis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ect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7127910" y="5948397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b="1" dirty="0" smtClean="0">
                <a:effectLst/>
                <a:latin typeface="Angsana New" pitchFamily="18" charset="-34"/>
              </a:rPr>
              <a:t>ภาสกร (</a:t>
            </a:r>
            <a:r>
              <a:rPr lang="en-US" b="1" dirty="0" smtClean="0">
                <a:effectLst/>
                <a:latin typeface="Angsana New" pitchFamily="18" charset="-34"/>
              </a:rPr>
              <a:t>2552)</a:t>
            </a:r>
            <a:endParaRPr lang="th-TH" b="1" dirty="0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04813"/>
            <a:ext cx="8229600" cy="738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Technique and Tools</a:t>
            </a:r>
            <a:r>
              <a:rPr lang="th-TH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Continue)</a:t>
            </a:r>
            <a:endParaRPr lang="th-TH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286" name="Group 22"/>
          <p:cNvGraphicFramePr>
            <a:graphicFrameLocks noGrp="1"/>
          </p:cNvGraphicFramePr>
          <p:nvPr/>
        </p:nvGraphicFramePr>
        <p:xfrm>
          <a:off x="457200" y="1257300"/>
          <a:ext cx="8229600" cy="4864608"/>
        </p:xfrm>
        <a:graphic>
          <a:graphicData uri="http://schemas.openxmlformats.org/drawingml/2006/table">
            <a:tbl>
              <a:tblPr/>
              <a:tblGrid>
                <a:gridCol w="2027238"/>
                <a:gridCol w="2808287"/>
                <a:gridCol w="3394075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Research Process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Technique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Tools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Increase Knowledge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Knowledge Management, Participatory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Training</a:t>
                      </a: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or Workshop,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Site Visit,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Learning Forum from Best Practices</a:t>
                      </a: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,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Brain Storming 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Mind mapping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Card technique 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Meta plan)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Story telling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Knowledge Café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Knowledge sharing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7237449" y="6094449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b="1" dirty="0" smtClean="0">
                <a:effectLst/>
                <a:latin typeface="Angsana New" pitchFamily="18" charset="-34"/>
              </a:rPr>
              <a:t>ภาสกร (</a:t>
            </a:r>
            <a:r>
              <a:rPr lang="en-US" b="1" dirty="0" smtClean="0">
                <a:effectLst/>
                <a:latin typeface="Angsana New" pitchFamily="18" charset="-34"/>
              </a:rPr>
              <a:t>2552)</a:t>
            </a:r>
            <a:endParaRPr lang="th-TH" b="1" dirty="0"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42910" y="714357"/>
            <a:ext cx="7772400" cy="1071570"/>
          </a:xfrm>
        </p:spPr>
        <p:txBody>
          <a:bodyPr/>
          <a:lstStyle/>
          <a:p>
            <a:pPr algn="l"/>
            <a:r>
              <a:rPr lang="th-TH" b="1" dirty="0" smtClean="0">
                <a:solidFill>
                  <a:srgbClr val="0000FF"/>
                </a:solidFill>
                <a:cs typeface="Tahoma" pitchFamily="34" charset="0"/>
              </a:rPr>
              <a:t>คำตอบคือ</a:t>
            </a:r>
            <a:endParaRPr lang="th-TH" b="1" dirty="0">
              <a:solidFill>
                <a:srgbClr val="0000FF"/>
              </a:solidFill>
              <a:cs typeface="Tahoma" pitchFamily="34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57290" y="2214554"/>
            <a:ext cx="6400800" cy="3571900"/>
          </a:xfrm>
        </p:spPr>
        <p:txBody>
          <a:bodyPr>
            <a:normAutofit fontScale="62500" lnSpcReduction="20000"/>
          </a:bodyPr>
          <a:lstStyle/>
          <a:p>
            <a:pPr marL="285750" indent="-285750" algn="l">
              <a:lnSpc>
                <a:spcPct val="110000"/>
              </a:lnSpc>
            </a:pPr>
            <a:r>
              <a:rPr lang="th-TH" sz="5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งานวิจัย </a:t>
            </a:r>
            <a:r>
              <a:rPr lang="th-TH" sz="5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 งานที่ทำเมื่อเรามีคำถาม </a:t>
            </a:r>
            <a:r>
              <a:rPr lang="th-TH" sz="5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หรือปัญหา</a:t>
            </a:r>
            <a:r>
              <a:rPr lang="th-TH" sz="5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ที่ต้องการคำตอบหรือการแก้ไข </a:t>
            </a:r>
            <a:r>
              <a:rPr lang="th-TH" sz="5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และคำตอบ</a:t>
            </a:r>
            <a:r>
              <a:rPr lang="th-TH" sz="5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หรือแนวทางการแก้ไขต้อง</a:t>
            </a:r>
            <a:r>
              <a:rPr lang="th-TH" sz="5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สามารถอธิบาย</a:t>
            </a:r>
            <a:r>
              <a:rPr lang="th-TH" sz="5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ได้ด้วยหลักการทางวิทยาศาสตร์</a:t>
            </a:r>
          </a:p>
          <a:p>
            <a:pPr marL="285750" indent="-285750" algn="l">
              <a:lnSpc>
                <a:spcPct val="110000"/>
              </a:lnSpc>
            </a:pPr>
            <a:r>
              <a:rPr lang="th-TH" sz="5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5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จาก</a:t>
            </a:r>
            <a:r>
              <a:rPr lang="th-TH" sz="5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ปัญหาหรือข้อสงสัย ที่ยังไม่มีคำตอบ </a:t>
            </a:r>
            <a:r>
              <a:rPr lang="th-TH" sz="5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จึง</a:t>
            </a:r>
            <a:r>
              <a:rPr lang="th-TH" sz="5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ต้องดำเนินการวิจัย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04813"/>
            <a:ext cx="8229600" cy="738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Technique and Tools</a:t>
            </a:r>
            <a:r>
              <a:rPr lang="th-TH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Continue)</a:t>
            </a:r>
            <a:endParaRPr lang="th-TH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311" name="Group 23"/>
          <p:cNvGraphicFramePr>
            <a:graphicFrameLocks noGrp="1"/>
          </p:cNvGraphicFramePr>
          <p:nvPr/>
        </p:nvGraphicFramePr>
        <p:xfrm>
          <a:off x="457200" y="1257300"/>
          <a:ext cx="8229600" cy="3255264"/>
        </p:xfrm>
        <a:graphic>
          <a:graphicData uri="http://schemas.openxmlformats.org/drawingml/2006/table">
            <a:tbl>
              <a:tblPr/>
              <a:tblGrid>
                <a:gridCol w="2819400"/>
                <a:gridCol w="2519363"/>
                <a:gridCol w="2890837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Research Process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Technique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Tools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Implementation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(Action Learning in Action)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PTD (Participatory Technology Development),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Experiment</a:t>
                      </a: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Group setting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People participation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 Facilitators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FF0000"/>
                </a:solidFill>
                <a:cs typeface="EucrosiaUPC" pitchFamily="18" charset="-34"/>
              </a:rPr>
              <a:t>แนวคิดและทฤษฎีที่เกี่ยวข้องกับการวิจัยเชิงพื้นที่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1870075"/>
            <a:ext cx="8713787" cy="4683125"/>
          </a:xfrm>
        </p:spPr>
        <p:txBody>
          <a:bodyPr/>
          <a:lstStyle/>
          <a:p>
            <a:pPr marL="531813" indent="-354013" eaLnBrk="1" hangingPunct="1">
              <a:buFontTx/>
              <a:buNone/>
            </a:pPr>
            <a:r>
              <a:rPr lang="th-TH" b="1" smtClean="0">
                <a:cs typeface="EucrosiaUPC" pitchFamily="18" charset="-34"/>
              </a:rPr>
              <a:t>   นักวิจัยเชิงพื้นที่จำเป็นต้องมีความเข้าใจแนวคิด/ทฤษฎีที่เกี่ยวข้อง        เพื่อใช้ในการ</a:t>
            </a:r>
          </a:p>
          <a:p>
            <a:pPr marL="531813" indent="-354013" eaLnBrk="1" hangingPunct="1"/>
            <a:r>
              <a:rPr lang="th-TH" b="1" smtClean="0">
                <a:cs typeface="EucrosiaUPC" pitchFamily="18" charset="-34"/>
              </a:rPr>
              <a:t>ทำความเข้าใจปรากฏการณ์ที่เกิดขึ้นและเป็นไปในชุมชน</a:t>
            </a:r>
          </a:p>
          <a:p>
            <a:pPr marL="531813" indent="-354013" eaLnBrk="1" hangingPunct="1"/>
            <a:r>
              <a:rPr lang="th-TH" b="1" smtClean="0">
                <a:cs typeface="EucrosiaUPC" pitchFamily="18" charset="-34"/>
              </a:rPr>
              <a:t>ใช้ในการตีความหมายข้อมูลและผลที่ได้จากการวิจัย</a:t>
            </a:r>
          </a:p>
          <a:p>
            <a:pPr marL="531813" indent="-354013" eaLnBrk="1" hangingPunct="1"/>
            <a:r>
              <a:rPr lang="th-TH" b="1" smtClean="0">
                <a:cs typeface="EucrosiaUPC" pitchFamily="18" charset="-34"/>
              </a:rPr>
              <a:t>เป็นกรอบแนวคิดทางเลือกในการปฏิบัติตามแผนในกระบวนการวิจัย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5762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กรอบแนวคิดหรือทฤษฎีที่สำคัญ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781050"/>
            <a:ext cx="4645025" cy="5991225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th-TH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โลกาภิวัตน์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EucrosiaUPC" pitchFamily="18" charset="-34"/>
              </a:rPr>
              <a:t>   </a:t>
            </a: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EucrosiaUPC" pitchFamily="18" charset="-34"/>
              </a:rPr>
              <a:t>1. WTO, FTA,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EucrosiaUPC" pitchFamily="18" charset="-34"/>
              </a:rPr>
              <a:t>   2. Washington consensus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EucrosiaUPC" pitchFamily="18" charset="-34"/>
              </a:rPr>
              <a:t>   3. </a:t>
            </a:r>
            <a:r>
              <a:rPr lang="th-TH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EucrosiaUPC" pitchFamily="18" charset="-34"/>
              </a:rPr>
              <a:t>เศรษฐกิจสร้างสรรค์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EucrosiaUPC" pitchFamily="18" charset="-34"/>
              </a:rPr>
              <a:t>   </a:t>
            </a: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EucrosiaUPC" pitchFamily="18" charset="-34"/>
              </a:rPr>
              <a:t>4.  Post kyoto Protocol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EucrosiaUPC" pitchFamily="18" charset="-34"/>
              </a:rPr>
              <a:t>   5. CDM, Carbon credit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EucrosiaUPC" pitchFamily="18" charset="-34"/>
              </a:rPr>
              <a:t>   6. Global warming</a:t>
            </a:r>
            <a:r>
              <a:rPr lang="th-TH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EucrosiaUPC" pitchFamily="18" charset="-34"/>
              </a:rPr>
              <a:t> 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EucrosiaUPC" pitchFamily="18" charset="-34"/>
              </a:rPr>
              <a:t>   7. Green economy (</a:t>
            </a:r>
            <a:r>
              <a:rPr lang="th-TH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EucrosiaUPC" pitchFamily="18" charset="-34"/>
              </a:rPr>
              <a:t>ฉลากสินค้า, </a:t>
            </a: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EucrosiaUPC" pitchFamily="18" charset="-34"/>
              </a:rPr>
              <a:t>carbon footprint, Food mile)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EucrosiaUPC" pitchFamily="18" charset="-34"/>
              </a:rPr>
              <a:t>   8. Cooperate Social responsibility  (CSR)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EucrosiaUPC" pitchFamily="18" charset="-34"/>
              </a:rPr>
              <a:t>   9. MDG (Millennium development Goal)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EucrosiaUPC" pitchFamily="18" charset="-34"/>
              </a:rPr>
              <a:t>   10. Low carbon society </a:t>
            </a:r>
            <a:r>
              <a:rPr lang="th-TH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EucrosiaUPC" pitchFamily="18" charset="-34"/>
              </a:rPr>
              <a:t> ฯลฯ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8713" y="879475"/>
            <a:ext cx="4205287" cy="4710113"/>
          </a:xfrm>
          <a:solidFill>
            <a:srgbClr val="99FFCC"/>
          </a:solidFill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th-TH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ท้องถิ่นนิยม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</a:t>
            </a: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1. Sustain concept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2. Sustainable development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3. </a:t>
            </a:r>
            <a:r>
              <a:rPr lang="th-TH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การพึ่งพาตนเอง (</a:t>
            </a: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Self reliance) </a:t>
            </a:r>
            <a:endParaRPr lang="th-TH" sz="28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4. </a:t>
            </a: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Networking</a:t>
            </a:r>
            <a:endParaRPr lang="th-TH" sz="28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5. เศรษฐกิจพอเพียง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6. เศรษฐกิจไร้เงินตรา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7. ความมั่นคง (ไม่มันคง) ทางด้านอาหาร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8. ปรัชญาเศรษฐกิจพอเพียง ฯลฯ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932363" y="5661025"/>
            <a:ext cx="4211637" cy="1004888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solidFill>
                  <a:srgbClr val="000000"/>
                </a:solidFill>
                <a:effectLst/>
                <a:latin typeface="Angsana New" pitchFamily="18" charset="-34"/>
              </a:rPr>
              <a:t>1.ทฤษฎีโครงสร้างหน้าที่</a:t>
            </a:r>
          </a:p>
          <a:p>
            <a:pPr>
              <a:spcBef>
                <a:spcPct val="50000"/>
              </a:spcBef>
            </a:pPr>
            <a:r>
              <a:rPr lang="th-TH" sz="2400" b="1">
                <a:solidFill>
                  <a:srgbClr val="000000"/>
                </a:solidFill>
                <a:effectLst/>
                <a:latin typeface="Angsana New" pitchFamily="18" charset="-34"/>
              </a:rPr>
              <a:t>2. ทฤษฎีมนุษย์นิเวศวิทยา  ฯลฯ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encrypted-tbn1.gstatic.com/images?q=tbn:ANd9GcT7jRlPLFYiJk-tBeUyVM67vr7VlmSd8703p7KVUfxEFLf7XWVF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7012" y="1880828"/>
            <a:ext cx="59151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effectLst/>
                <a:latin typeface="Norasi" pitchFamily="2" charset="-34"/>
                <a:cs typeface="Norasi" pitchFamily="2" charset="-34"/>
              </a:rPr>
              <a:t>Q&amp;A</a:t>
            </a:r>
            <a:endParaRPr lang="th-TH" sz="16600" b="1" dirty="0">
              <a:effectLst/>
              <a:latin typeface="Norasi" pitchFamily="2" charset="-34"/>
              <a:cs typeface="Norasi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rat.nfe.go.th/kohkood/newsicon/1263192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642918"/>
            <a:ext cx="4191000" cy="304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4286256"/>
            <a:ext cx="4714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ขอบคุณค่ะ</a:t>
            </a:r>
            <a:endParaRPr lang="th-TH" sz="6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3.gstatic.com/images?q=tbn:ANd9GcTpKvvy9BaefPC7nFWLa_ZJM3yJExlX0QahJAsodb7Li312p2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xezaANW94cw/UZ69RBW2ZJI/AAAAAAAAJz0/DP0hA1xlgMY/s1600/market-re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ทางเดิน">
  <a:themeElements>
    <a:clrScheme name="ทางเดิน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ทางเดิน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ทางเดิน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ทางเดิน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1080</TotalTime>
  <Words>2753</Words>
  <Application>Microsoft Office PowerPoint</Application>
  <PresentationFormat>นำเสนอทางหน้าจอ (4:3)</PresentationFormat>
  <Paragraphs>580</Paragraphs>
  <Slides>75</Slides>
  <Notes>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75</vt:i4>
      </vt:variant>
    </vt:vector>
  </HeadingPairs>
  <TitlesOfParts>
    <vt:vector size="76" baseType="lpstr">
      <vt:lpstr>ทางเดิน</vt:lpstr>
      <vt:lpstr>ภาพนิ่ง 1</vt:lpstr>
      <vt:lpstr>ภาพนิ่ง 2</vt:lpstr>
      <vt:lpstr>ภาพนิ่ง 3</vt:lpstr>
      <vt:lpstr>วิจัยคืออะไร? หรือทำไมต้องทำวิจัย? </vt:lpstr>
      <vt:lpstr>บทบาทสถาบันอุดมศึกษาในระยะที่ผ่านมา</vt:lpstr>
      <vt:lpstr>ภาพนิ่ง 6</vt:lpstr>
      <vt:lpstr>คำตอบคือ</vt:lpstr>
      <vt:lpstr>ภาพนิ่ง 8</vt:lpstr>
      <vt:lpstr>ภาพนิ่ง 9</vt:lpstr>
      <vt:lpstr>ภาพนิ่ง 10</vt:lpstr>
      <vt:lpstr>ภาพนิ่ง 11</vt:lpstr>
      <vt:lpstr>ความรู้เบื้องต้นในการวิจัยพื้นที่</vt:lpstr>
      <vt:lpstr>คำถามจากลูกค้า</vt:lpstr>
      <vt:lpstr>        ทำไมต้องวิจัยเชิงพื้นที่ ?</vt:lpstr>
      <vt:lpstr>ภาพนิ่ง 15</vt:lpstr>
      <vt:lpstr>ภาพนิ่ง 16</vt:lpstr>
      <vt:lpstr>ภาพนิ่ง 17</vt:lpstr>
      <vt:lpstr>วิจัยเชิงพื้นที่ คืออะไร</vt:lpstr>
      <vt:lpstr>ภาพนิ่ง 19</vt:lpstr>
      <vt:lpstr>กระบวนทัศน์ของการวิจัย</vt:lpstr>
      <vt:lpstr>      ความแตกต่างระหว่างการวิจัยและการพัฒนา</vt:lpstr>
      <vt:lpstr>ภาพนิ่ง 22</vt:lpstr>
      <vt:lpstr>ภาพนิ่ง 23</vt:lpstr>
      <vt:lpstr>   ระบบการจัดการทรัพยากรและทุนชุมชน</vt:lpstr>
      <vt:lpstr>ภาพนิ่ง 25</vt:lpstr>
      <vt:lpstr>หลักการพื้นฐาน (Basic Principle) ของการวิจัยเชิงพื้นที่</vt:lpstr>
      <vt:lpstr>ลักษณะของการวิจัยเชิงพื้นที่</vt:lpstr>
      <vt:lpstr>ลักษณะของการวิจัยเชิงพื้นที่ (ต่อ)</vt:lpstr>
      <vt:lpstr>ภาพนิ่ง 29</vt:lpstr>
      <vt:lpstr>ภาพนิ่ง 30</vt:lpstr>
      <vt:lpstr>ภาพนิ่ง 31</vt:lpstr>
      <vt:lpstr>ลักษณะของการวิจัยชุมชนเปรียบเทียบกับงานวิจัยแบบConventional research</vt:lpstr>
      <vt:lpstr>         งานวิจัยเชิงพื้นที่เป็นงานวิจัยที่มีประโยชน์ต่อ ชุมชนจริงหรือ ? </vt:lpstr>
      <vt:lpstr>งานวิจัยเชิงพื้นที่สร้างความรู้จาก: </vt:lpstr>
      <vt:lpstr>งานวิจัยเชิงพื้นที่ :   เสริมสร้างความเข้มแข็งให้คนใน                    ชุมชนเก่งขึ้น มั่นใจมากขึ้น</vt:lpstr>
      <vt:lpstr>งานวิจัยเชิงพื้นที่: สร้างกลไกการจัดการกับปัญหา     </vt:lpstr>
      <vt:lpstr>วิจัยเชิงพื้นที่ทำอย่างไร</vt:lpstr>
      <vt:lpstr>องค์ประกอบหลักของการวิจัย</vt:lpstr>
      <vt:lpstr>ข้อพิจารณาความแตกต่าง</vt:lpstr>
      <vt:lpstr>สมรรถนะของนักวิจัยเชิงพื้นที่ที่ควรจะมี</vt:lpstr>
      <vt:lpstr>ภาพนิ่ง 41</vt:lpstr>
      <vt:lpstr>ภาพนิ่ง 42</vt:lpstr>
      <vt:lpstr>รูปแบบของการวิจัยเชิงพื้นที่</vt:lpstr>
      <vt:lpstr>ภาพนิ่ง 44</vt:lpstr>
      <vt:lpstr>Participatory Action Research</vt:lpstr>
      <vt:lpstr>ภาพนิ่ง 46</vt:lpstr>
      <vt:lpstr>ระดับของการเข้ามามีส่วนร่วมของประชาชนในชุมชน</vt:lpstr>
      <vt:lpstr>กระบวนการในการวิจัยชุมชน</vt:lpstr>
      <vt:lpstr>ภาพนิ่ง 49</vt:lpstr>
      <vt:lpstr>ภาพนิ่ง 50</vt:lpstr>
      <vt:lpstr>Research Methodology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การค้นหาประเด็นและโจทย์วิจัย (ต่อ)</vt:lpstr>
      <vt:lpstr>ภาพนิ่ง 60</vt:lpstr>
      <vt:lpstr>ภาพนิ่ง 61</vt:lpstr>
      <vt:lpstr>ภาพนิ่ง 62</vt:lpstr>
      <vt:lpstr>ภาพนิ่ง 63</vt:lpstr>
      <vt:lpstr>ภาพนิ่ง 64</vt:lpstr>
      <vt:lpstr>ภาพนิ่ง 65</vt:lpstr>
      <vt:lpstr>Technique and Tools</vt:lpstr>
      <vt:lpstr>Technique and Tools (Continue)</vt:lpstr>
      <vt:lpstr>Technique and Tools (Continue)</vt:lpstr>
      <vt:lpstr>Technique and Tools (Continue)</vt:lpstr>
      <vt:lpstr>Technique and Tools (Continue)</vt:lpstr>
      <vt:lpstr>แนวคิดและทฤษฎีที่เกี่ยวข้องกับการวิจัยเชิงพื้นที่</vt:lpstr>
      <vt:lpstr>กรอบแนวคิดหรือทฤษฎีที่สำคัญ</vt:lpstr>
      <vt:lpstr>ภาพนิ่ง 73</vt:lpstr>
      <vt:lpstr>ภาพนิ่ง 74</vt:lpstr>
      <vt:lpstr>ภาพนิ่ง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ความรู้เบื้องต้นในการวิจัยชุมชน</dc:title>
  <dc:creator>AspireOne</dc:creator>
  <cp:lastModifiedBy>User</cp:lastModifiedBy>
  <cp:revision>31</cp:revision>
  <dcterms:created xsi:type="dcterms:W3CDTF">2011-03-15T14:33:14Z</dcterms:created>
  <dcterms:modified xsi:type="dcterms:W3CDTF">2015-07-03T09:55:19Z</dcterms:modified>
</cp:coreProperties>
</file>